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70" r:id="rId5"/>
    <p:sldId id="259" r:id="rId6"/>
    <p:sldId id="269"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8"/>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expose students to a foundational understanding of health care systems used throughout the world, allowing them to better understand how the U.S. system acts as a hybrid of several systems. Students will begin by attempting to describe our health care system. Then they will discuss how our system stacks up with other countries based on cost, access, and quality. Finally, they will actively read about the four main </a:t>
            </a:r>
            <a:r>
              <a:rPr lang="en-US" sz="1200" kern="1200" smtClean="0">
                <a:solidFill>
                  <a:schemeClr val="tx1"/>
                </a:solidFill>
                <a:latin typeface="+mn-lt"/>
                <a:ea typeface="+mn-ea"/>
                <a:cs typeface="+mn-cs"/>
              </a:rPr>
              <a:t>systems.</a:t>
            </a:r>
            <a:endParaRPr lang="en-US" smtClean="0"/>
          </a:p>
          <a:p>
            <a:endParaRPr lang="en-US" dirty="0" smtClean="0"/>
          </a:p>
          <a:p>
            <a:r>
              <a:rPr lang="en-US" dirty="0" smtClean="0"/>
              <a:t>Image source</a:t>
            </a:r>
            <a:r>
              <a:rPr lang="en-US" dirty="0" smtClean="0"/>
              <a:t>:  http://</a:t>
            </a:r>
            <a:r>
              <a:rPr lang="en-US" dirty="0" err="1" smtClean="0"/>
              <a:t>en.wikipedia.org/wiki/Patient_participation</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will most likely be very challenging for students who may not have the background understanding or may lack the vocabulary to describe what they do know.  Encourage students to just TRY! Once the finish, you can share a big takeaway with them:  ONE possible reason that was so challenging is because our U.S. health care system is extremely complex, multi-faceted, and fragmented. Trying to explain it in one paragraph might even be impossible for an expert! :)</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preceding lesson (11.7) exposed students to an overview of the the U.S health care system  outcomes compare with other industrialized nations. Have students review their notes from this lesson if they completed it. Generally, the answers are:  U.S. system: a) COSTS more;  </a:t>
            </a:r>
            <a:r>
              <a:rPr lang="en-US" sz="1200" kern="1200" dirty="0" err="1" smtClean="0">
                <a:solidFill>
                  <a:schemeClr val="tx1"/>
                </a:solidFill>
                <a:latin typeface="+mn-lt"/>
                <a:ea typeface="+mn-ea"/>
                <a:cs typeface="+mn-cs"/>
              </a:rPr>
              <a:t>b</a:t>
            </a:r>
            <a:r>
              <a:rPr lang="en-US" sz="1200" kern="1200" dirty="0" smtClean="0">
                <a:solidFill>
                  <a:schemeClr val="tx1"/>
                </a:solidFill>
                <a:latin typeface="+mn-lt"/>
                <a:ea typeface="+mn-ea"/>
                <a:cs typeface="+mn-cs"/>
              </a:rPr>
              <a:t>) has less overall ACCESS;  and </a:t>
            </a:r>
            <a:r>
              <a:rPr lang="en-US" sz="1200" kern="1200" dirty="0" err="1" smtClean="0">
                <a:solidFill>
                  <a:schemeClr val="tx1"/>
                </a:solidFill>
                <a:latin typeface="+mn-lt"/>
                <a:ea typeface="+mn-ea"/>
                <a:cs typeface="+mn-cs"/>
              </a:rPr>
              <a:t>c</a:t>
            </a:r>
            <a:r>
              <a:rPr lang="en-US" sz="1200" kern="1200" dirty="0" smtClean="0">
                <a:solidFill>
                  <a:schemeClr val="tx1"/>
                </a:solidFill>
                <a:latin typeface="+mn-lt"/>
                <a:ea typeface="+mn-ea"/>
                <a:cs typeface="+mn-cs"/>
              </a:rPr>
              <a:t>) is higher QUALITY in extreme emergencies and complex procedures but lower QUALITY in overall preventative care and chronic disease care.</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kern="1200" dirty="0" smtClean="0">
                <a:solidFill>
                  <a:schemeClr val="tx1"/>
                </a:solidFill>
                <a:latin typeface="+mn-lt"/>
                <a:ea typeface="+mn-ea"/>
                <a:cs typeface="+mn-cs"/>
              </a:rPr>
              <a:t>Main features &amp; Countries using model:</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BISMARK:</a:t>
            </a:r>
            <a:r>
              <a:rPr lang="en-US" sz="1200" kern="1200" dirty="0" smtClean="0">
                <a:solidFill>
                  <a:schemeClr val="tx1"/>
                </a:solidFill>
                <a:latin typeface="+mn-lt"/>
                <a:ea typeface="+mn-ea"/>
                <a:cs typeface="+mn-cs"/>
              </a:rPr>
              <a:t> It uses an insurance system -- the insurers are called "sickness funds" -- usually financed jointly by employers and employees through payroll deduction.  Bismarck-type health insurance plans have to cover everybody, and they don't make a profit. Doctors and hospitals tend to be private in Bismarck countries. (Germany, of course, and France, Belgium, the Netherlands, Japan, Switzerland, and, to a degree, in Latin America.)</a:t>
            </a:r>
          </a:p>
          <a:p>
            <a:r>
              <a:rPr lang="en-US" sz="1200" b="1" kern="1200" dirty="0" smtClean="0">
                <a:solidFill>
                  <a:schemeClr val="tx1"/>
                </a:solidFill>
                <a:latin typeface="+mn-lt"/>
                <a:ea typeface="+mn-ea"/>
                <a:cs typeface="+mn-cs"/>
              </a:rPr>
              <a:t>BEVERIDGE</a:t>
            </a:r>
            <a:r>
              <a:rPr lang="en-US" sz="1200" kern="1200" dirty="0" smtClean="0">
                <a:solidFill>
                  <a:schemeClr val="tx1"/>
                </a:solidFill>
                <a:latin typeface="+mn-lt"/>
                <a:ea typeface="+mn-ea"/>
                <a:cs typeface="+mn-cs"/>
              </a:rPr>
              <a:t>: Many, but not all, hospitals and clinics are owned by the government; some doctors are government employees, but there are also private doctors who collect their fees from the government. In Britain, you never get a doctor bill. These systems tend to have low costs per capita, because the government, as the sole payer, controls what doctors can do and what they can charge. (Great Britain, Spain, most of Scandinavia and New Zealand. Hong Kong, Cuba)</a:t>
            </a:r>
          </a:p>
          <a:p>
            <a:r>
              <a:rPr lang="en-US" sz="1200" b="1" kern="1200" dirty="0" smtClean="0">
                <a:solidFill>
                  <a:schemeClr val="tx1"/>
                </a:solidFill>
                <a:latin typeface="+mn-lt"/>
                <a:ea typeface="+mn-ea"/>
                <a:cs typeface="+mn-cs"/>
              </a:rPr>
              <a:t>NATIONAL HEALTH INSURANCE: </a:t>
            </a:r>
            <a:r>
              <a:rPr lang="en-US" sz="1200" kern="1200" dirty="0" smtClean="0">
                <a:solidFill>
                  <a:schemeClr val="tx1"/>
                </a:solidFill>
                <a:latin typeface="+mn-lt"/>
                <a:ea typeface="+mn-ea"/>
                <a:cs typeface="+mn-cs"/>
              </a:rPr>
              <a:t>It uses private-sector providers, but payment comes from a government-run insurance program that every citizen pays into. Since there's no need for marketing, no financial motive to deny claims and no profit, these universal insurance programs tend to be cheaper and much simpler administratively than American-style for-profit insurance.  National Health Insurance plans also control costs by limiting the medical services they will pay for, or by making patients wait to be treated.  (Canada, Taiwan and South Korea)</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homework assignment is to give students a chance to review the large amount of information they consumed and synthesize a new idea. Essentially, they should be asking themselves, “What has not been tried?”</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pbs.org/wgbh/pages/frontline/sickaroundtheworld/countries/models.html"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a:t>
            </a:r>
            <a:r>
              <a:rPr lang="en-US" dirty="0" smtClean="0"/>
              <a:t>11.8:</a:t>
            </a:r>
            <a:br>
              <a:rPr lang="en-US" dirty="0" smtClean="0"/>
            </a:br>
            <a:r>
              <a:rPr lang="en-US" dirty="0" smtClean="0"/>
              <a:t>Health care System Models</a:t>
            </a:r>
            <a:endParaRPr lang="en-US" sz="4444" dirty="0"/>
          </a:p>
        </p:txBody>
      </p:sp>
      <p:sp>
        <p:nvSpPr>
          <p:cNvPr id="3" name="Subtitle 2"/>
          <p:cNvSpPr>
            <a:spLocks noGrp="1"/>
          </p:cNvSpPr>
          <p:nvPr>
            <p:ph type="subTitle" idx="1"/>
          </p:nvPr>
        </p:nvSpPr>
        <p:spPr/>
        <p:txBody>
          <a:bodyPr/>
          <a:lstStyle/>
          <a:p>
            <a:r>
              <a:rPr lang="en-US" dirty="0" smtClean="0"/>
              <a:t>Module 11: Health Policy</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11.8: </a:t>
            </a:r>
            <a:r>
              <a:rPr lang="en-US" sz="2200" dirty="0" smtClean="0">
                <a:latin typeface="+mj-lt"/>
              </a:rPr>
              <a:t> </a:t>
            </a:r>
            <a:r>
              <a:rPr lang="en-US" sz="2400" dirty="0" smtClean="0"/>
              <a:t>Identify similarities and differences between major health care system models.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191000" y="1143000"/>
            <a:ext cx="4059115"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Health Care System</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Imagine </a:t>
            </a:r>
            <a:r>
              <a:rPr lang="en-US" dirty="0" smtClean="0"/>
              <a:t>you are speaking with a foreigner who is asking you to explain how the United States health care system works. Try to describe it in one paragraph.</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423392" y="3686324"/>
            <a:ext cx="6180992" cy="2743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 Access, Quality</a:t>
            </a:r>
            <a:endParaRPr lang="en-US" sz="4000" dirty="0" smtClean="0"/>
          </a:p>
        </p:txBody>
      </p:sp>
      <p:sp>
        <p:nvSpPr>
          <p:cNvPr id="3" name="Content Placeholder 2"/>
          <p:cNvSpPr>
            <a:spLocks noGrp="1"/>
          </p:cNvSpPr>
          <p:nvPr>
            <p:ph sz="quarter" idx="1"/>
          </p:nvPr>
        </p:nvSpPr>
        <p:spPr/>
        <p:txBody>
          <a:bodyPr/>
          <a:lstStyle/>
          <a:p>
            <a:r>
              <a:rPr lang="en-US" sz="3200" dirty="0" smtClean="0"/>
              <a:t>Discuss </a:t>
            </a:r>
            <a:r>
              <a:rPr lang="en-US" sz="3200" dirty="0" smtClean="0"/>
              <a:t>with a partner:  Based on what you have learned about the U.S. and other industrialized nations’ health care systems, do you think the U.S. has </a:t>
            </a:r>
            <a:r>
              <a:rPr lang="en-US" sz="3200" b="1" u="sng" dirty="0" smtClean="0"/>
              <a:t>better</a:t>
            </a:r>
            <a:r>
              <a:rPr lang="en-US" sz="3200" dirty="0" smtClean="0"/>
              <a:t> OR </a:t>
            </a:r>
            <a:r>
              <a:rPr lang="en-US" sz="3200" b="1" u="sng" dirty="0" smtClean="0"/>
              <a:t>worse</a:t>
            </a:r>
            <a:r>
              <a:rPr lang="en-US" sz="3200" dirty="0" smtClean="0"/>
              <a:t> health care than the rest of the industrialized world? In terms of...</a:t>
            </a:r>
            <a:endParaRPr lang="en-US" sz="3600" dirty="0" smtClean="0"/>
          </a:p>
          <a:p>
            <a:pPr lvl="2"/>
            <a:r>
              <a:rPr lang="en-US" sz="2400" dirty="0" smtClean="0"/>
              <a:t>COST?</a:t>
            </a:r>
            <a:endParaRPr lang="en-US" sz="2000" dirty="0" smtClean="0"/>
          </a:p>
          <a:p>
            <a:pPr lvl="2"/>
            <a:r>
              <a:rPr lang="en-US" sz="2400" dirty="0" smtClean="0"/>
              <a:t>ACCESS?</a:t>
            </a:r>
            <a:endParaRPr lang="en-US" sz="2000" dirty="0" smtClean="0"/>
          </a:p>
          <a:p>
            <a:pPr lvl="2"/>
            <a:r>
              <a:rPr lang="en-US" sz="2400" dirty="0" smtClean="0"/>
              <a:t>QUALITY?</a:t>
            </a:r>
            <a:endParaRPr lang="en-US" sz="2000" dirty="0" smtClean="0"/>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Health </a:t>
            </a:r>
            <a:r>
              <a:rPr lang="en-US" sz="3200" dirty="0" smtClean="0"/>
              <a:t>Care Systems: The Four Basic Models</a:t>
            </a:r>
          </a:p>
        </p:txBody>
      </p:sp>
      <p:sp>
        <p:nvSpPr>
          <p:cNvPr id="3" name="Content Placeholder 2"/>
          <p:cNvSpPr>
            <a:spLocks noGrp="1"/>
          </p:cNvSpPr>
          <p:nvPr>
            <p:ph sz="quarter" idx="1"/>
          </p:nvPr>
        </p:nvSpPr>
        <p:spPr/>
        <p:txBody>
          <a:bodyPr>
            <a:normAutofit/>
          </a:bodyPr>
          <a:lstStyle/>
          <a:p>
            <a:r>
              <a:rPr lang="en-US" dirty="0" smtClean="0"/>
              <a:t>Read </a:t>
            </a:r>
            <a:r>
              <a:rPr lang="en-US" dirty="0" smtClean="0"/>
              <a:t>the excerpt from PBS correspondent T.R. Reid’s book “The Healing of America: A Global Quest for Better, Cheaper, and Fairer Health Care (2009).  After you read, go back and re-read it, taking notes in the table on the following page.</a:t>
            </a:r>
          </a:p>
          <a:p>
            <a:pPr lvl="1"/>
            <a:r>
              <a:rPr lang="en-US" dirty="0" smtClean="0"/>
              <a:t>You can also find this excerpt at:  </a:t>
            </a:r>
            <a:r>
              <a:rPr lang="en-US" dirty="0" smtClean="0"/>
              <a:t> </a:t>
            </a:r>
          </a:p>
          <a:p>
            <a:pPr lvl="2"/>
            <a:r>
              <a:rPr lang="en-US" dirty="0" smtClean="0">
                <a:hlinkClick r:id="rId3"/>
              </a:rPr>
              <a:t>http</a:t>
            </a:r>
            <a:r>
              <a:rPr lang="en-US" dirty="0" smtClean="0">
                <a:hlinkClick r:id="rId3"/>
              </a:rPr>
              <a:t>://www.pbs.org/wgbh/pages/frontline/sickaroundtheworld/countries/models.html</a:t>
            </a:r>
            <a:endParaRPr lang="en-US" dirty="0" smtClean="0"/>
          </a:p>
          <a:p>
            <a:endParaRPr lang="en-US" b="1" dirty="0"/>
          </a:p>
        </p:txBody>
      </p:sp>
      <p:pic>
        <p:nvPicPr>
          <p:cNvPr id="5" name="Picture 4"/>
          <p:cNvPicPr>
            <a:picLocks noChangeAspect="1"/>
          </p:cNvPicPr>
          <p:nvPr/>
        </p:nvPicPr>
        <p:blipFill>
          <a:blip r:embed="rId4"/>
          <a:stretch>
            <a:fillRect/>
          </a:stretch>
        </p:blipFill>
        <p:spPr>
          <a:xfrm>
            <a:off x="7703117" y="5854565"/>
            <a:ext cx="1301507" cy="8412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Info:</a:t>
            </a:r>
            <a:endParaRPr lang="en-US" b="1" dirty="0"/>
          </a:p>
        </p:txBody>
      </p:sp>
      <p:sp>
        <p:nvSpPr>
          <p:cNvPr id="3" name="Content Placeholder 2"/>
          <p:cNvSpPr>
            <a:spLocks noGrp="1"/>
          </p:cNvSpPr>
          <p:nvPr>
            <p:ph sz="quarter" idx="1"/>
          </p:nvPr>
        </p:nvSpPr>
        <p:spPr/>
        <p:txBody>
          <a:bodyPr/>
          <a:lstStyle/>
          <a:p>
            <a:r>
              <a:rPr lang="en-US" dirty="0" smtClean="0"/>
              <a:t>How is healthcare funded?</a:t>
            </a:r>
          </a:p>
          <a:p>
            <a:r>
              <a:rPr lang="en-US" dirty="0" smtClean="0"/>
              <a:t>What are the main features of this model?</a:t>
            </a:r>
          </a:p>
          <a:p>
            <a:r>
              <a:rPr lang="en-US" dirty="0" smtClean="0"/>
              <a:t>Parts of the world that use this model?</a:t>
            </a:r>
          </a:p>
          <a:p>
            <a:r>
              <a:rPr lang="en-US" dirty="0" smtClean="0"/>
              <a:t>What part of the US system uses this model?</a:t>
            </a:r>
          </a:p>
          <a:p>
            <a:r>
              <a:rPr lang="en-US" dirty="0" smtClean="0"/>
              <a:t>Strengths &amp; Weaknesses</a:t>
            </a:r>
          </a:p>
          <a:p>
            <a:pPr>
              <a:buNone/>
            </a:pPr>
            <a:endParaRPr lang="en-US" b="1" dirty="0"/>
          </a:p>
        </p:txBody>
      </p:sp>
      <p:pic>
        <p:nvPicPr>
          <p:cNvPr id="5" name="Picture 4"/>
          <p:cNvPicPr>
            <a:picLocks noChangeAspect="1"/>
          </p:cNvPicPr>
          <p:nvPr/>
        </p:nvPicPr>
        <p:blipFill>
          <a:blip r:embed="rId3"/>
          <a:stretch>
            <a:fillRect/>
          </a:stretch>
        </p:blipFill>
        <p:spPr>
          <a:xfrm>
            <a:off x="-12835" y="-12604"/>
            <a:ext cx="9309100" cy="1473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 Healthcare System: A Hybrid </a:t>
            </a:r>
            <a:endParaRPr lang="en-US" dirty="0" smtClean="0"/>
          </a:p>
        </p:txBody>
      </p:sp>
      <p:sp>
        <p:nvSpPr>
          <p:cNvPr id="7" name="Content Placeholder 2"/>
          <p:cNvSpPr>
            <a:spLocks noGrp="1"/>
          </p:cNvSpPr>
          <p:nvPr>
            <p:ph sz="quarter" idx="1"/>
          </p:nvPr>
        </p:nvSpPr>
        <p:spPr>
          <a:xfrm>
            <a:off x="612648" y="1600200"/>
            <a:ext cx="8153400" cy="4495800"/>
          </a:xfrm>
        </p:spPr>
        <p:txBody>
          <a:bodyPr/>
          <a:lstStyle/>
          <a:p>
            <a:r>
              <a:rPr lang="en-US" dirty="0" smtClean="0"/>
              <a:t>Explain </a:t>
            </a:r>
            <a:r>
              <a:rPr lang="en-US" dirty="0" smtClean="0"/>
              <a:t>why the U.S. is considered a hybrid model of healthcare. In your explanation be sure to include at least two examples of the health care system models that are present in the U.S. system.</a:t>
            </a:r>
          </a:p>
          <a:p>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sz="3556" dirty="0" smtClean="0"/>
              <a:t>Create A Health System Model</a:t>
            </a:r>
            <a:br>
              <a:rPr lang="en-US" sz="3556" dirty="0" smtClean="0"/>
            </a:br>
            <a:endParaRPr lang="en-US" dirty="0"/>
          </a:p>
        </p:txBody>
      </p:sp>
      <p:sp>
        <p:nvSpPr>
          <p:cNvPr id="3" name="Content Placeholder 2"/>
          <p:cNvSpPr>
            <a:spLocks noGrp="1"/>
          </p:cNvSpPr>
          <p:nvPr>
            <p:ph sz="quarter" idx="1"/>
          </p:nvPr>
        </p:nvSpPr>
        <p:spPr>
          <a:xfrm>
            <a:off x="4293414" y="1627811"/>
            <a:ext cx="4187952" cy="4495800"/>
          </a:xfrm>
        </p:spPr>
        <p:txBody>
          <a:bodyPr>
            <a:normAutofit lnSpcReduction="10000"/>
          </a:bodyPr>
          <a:lstStyle/>
          <a:p>
            <a:r>
              <a:rPr lang="en-US" dirty="0" smtClean="0"/>
              <a:t>Brainstorm </a:t>
            </a:r>
            <a:r>
              <a:rPr lang="en-US" dirty="0" smtClean="0"/>
              <a:t>a new health care system model. It can be entirely original, or it may incorporate parts of any of all of the other systems.  Use the table below to plan the system, then write a 1 paragraph explanation/summary on a separate sheet of paper.</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1028238" y="1746503"/>
            <a:ext cx="2848183" cy="477618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4115</TotalTime>
  <Words>967</Words>
  <Application>Microsoft Macintosh PowerPoint</Application>
  <PresentationFormat>On-screen Show (4:3)</PresentationFormat>
  <Paragraphs>42</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11.8: Health care System Models</vt:lpstr>
      <vt:lpstr>Do Now: Health Care System </vt:lpstr>
      <vt:lpstr>Cost, Access, Quality</vt:lpstr>
      <vt:lpstr>Health Care Systems: The Four Basic Models</vt:lpstr>
      <vt:lpstr>New Info:</vt:lpstr>
      <vt:lpstr>U.S. Healthcare System: A Hybrid </vt:lpstr>
      <vt:lpstr>Homework: Create A Health System Model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88</cp:revision>
  <dcterms:created xsi:type="dcterms:W3CDTF">2014-05-14T01:54:05Z</dcterms:created>
  <dcterms:modified xsi:type="dcterms:W3CDTF">2014-05-14T16:43:02Z</dcterms:modified>
</cp:coreProperties>
</file>