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0"/>
  </p:notesMasterIdLst>
  <p:sldIdLst>
    <p:sldId id="256" r:id="rId2"/>
    <p:sldId id="257" r:id="rId3"/>
    <p:sldId id="258" r:id="rId4"/>
    <p:sldId id="259" r:id="rId5"/>
    <p:sldId id="269" r:id="rId6"/>
    <p:sldId id="270" r:id="rId7"/>
    <p:sldId id="271"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68889" autoAdjust="0"/>
  </p:normalViewPr>
  <p:slideViewPr>
    <p:cSldViewPr snapToObjects="1">
      <p:cViewPr varScale="1">
        <p:scale>
          <a:sx n="70" d="100"/>
          <a:sy n="70"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5/13/14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moneydrivenmedicine.org/" TargetMode="External"/><Relationship Id="rId4" Type="http://schemas.openxmlformats.org/officeDocument/2006/relationships/hyperlink" Target="http://www.moneydrivenmedicine.org/video-gallery" TargetMode="External"/><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hyperlink" Target="http://www.commonwealthfund.org/~/media/Files/Publications/Issue%20Brief/2011/Jul/1532_Squires_US_hlt_sys_comparison_12_nations_intl_brief_v2.pdf"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This lesson will provide data demonstrating how the U.S. health care system performs and compares to that of other industrialized nations. Students will begin with their own opinions. Then they will watch a documentary (Money Driven Medicine) and identify strengths and weaknesses in our system. Finally, they will work with a team to dissect and draw conclusions from a high-level comparison of 12 countries’ health cares </a:t>
            </a:r>
            <a:r>
              <a:rPr lang="en-US" sz="1200" kern="1200" smtClean="0">
                <a:solidFill>
                  <a:schemeClr val="tx1"/>
                </a:solidFill>
                <a:latin typeface="+mn-lt"/>
                <a:ea typeface="+mn-ea"/>
                <a:cs typeface="+mn-cs"/>
              </a:rPr>
              <a:t>systems.</a:t>
            </a:r>
            <a:endParaRPr lang="en-US" smtClean="0"/>
          </a:p>
          <a:p>
            <a:endParaRPr lang="en-US" dirty="0" smtClean="0"/>
          </a:p>
          <a:p>
            <a:r>
              <a:rPr lang="en-US" dirty="0" smtClean="0"/>
              <a:t>Image source</a:t>
            </a:r>
            <a:r>
              <a:rPr lang="en-US" dirty="0" smtClean="0"/>
              <a:t>:  http://www.flickr.com/photos/truthout/4402079474/</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prompt uses the extremes (proud vs. ashamed) to incite an emotional connection to the topic among students. Ask students whether their own experiences or data from this module are more influential on their opinion.</a:t>
            </a:r>
          </a:p>
          <a:p>
            <a:pPr marL="228600" indent="-228600">
              <a:buNone/>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Money Driven Medicine, a 2009 documentary (Run time: 86 minutes in entirety), can be found at: </a:t>
            </a:r>
            <a:r>
              <a:rPr lang="en-US" sz="1200" kern="1200" dirty="0" smtClean="0">
                <a:solidFill>
                  <a:schemeClr val="tx1"/>
                </a:solidFill>
                <a:latin typeface="+mn-lt"/>
                <a:ea typeface="+mn-ea"/>
                <a:cs typeface="+mn-cs"/>
                <a:hlinkClick r:id="rId3"/>
              </a:rPr>
              <a:t>http://moneydrivenmedicine.org/</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Recommendation: Do not purchase the film, but rather RENT it on </a:t>
            </a:r>
            <a:r>
              <a:rPr lang="en-US" sz="1200" kern="1200" dirty="0" err="1" smtClean="0">
                <a:solidFill>
                  <a:schemeClr val="tx1"/>
                </a:solidFill>
                <a:latin typeface="+mn-lt"/>
                <a:ea typeface="+mn-ea"/>
                <a:cs typeface="+mn-cs"/>
              </a:rPr>
              <a:t>Amazon.com</a:t>
            </a:r>
            <a:r>
              <a:rPr lang="en-US" sz="1200" kern="1200" dirty="0" smtClean="0">
                <a:solidFill>
                  <a:schemeClr val="tx1"/>
                </a:solidFill>
                <a:latin typeface="+mn-lt"/>
                <a:ea typeface="+mn-ea"/>
                <a:cs typeface="+mn-cs"/>
              </a:rPr>
              <a:t> for $1.99 for 7-days.</a:t>
            </a:r>
          </a:p>
          <a:p>
            <a:r>
              <a:rPr lang="en-US" sz="1200" kern="1200" dirty="0" smtClean="0">
                <a:solidFill>
                  <a:schemeClr val="tx1"/>
                </a:solidFill>
                <a:latin typeface="+mn-lt"/>
                <a:ea typeface="+mn-ea"/>
                <a:cs typeface="+mn-cs"/>
              </a:rPr>
              <a:t>In case time is limited and the entire film cannot be watched (or instructor simply prefers not to show the entirety), there are a number of clips available on the site:</a:t>
            </a:r>
          </a:p>
          <a:p>
            <a:r>
              <a:rPr lang="en-US" sz="1200" kern="1200" dirty="0" smtClean="0">
                <a:solidFill>
                  <a:schemeClr val="tx1"/>
                </a:solidFill>
                <a:latin typeface="+mn-lt"/>
                <a:ea typeface="+mn-ea"/>
                <a:cs typeface="+mn-cs"/>
                <a:hlinkClick r:id="rId4"/>
              </a:rPr>
              <a:t>http://www.moneydrivenmedicine.org/video-gallery</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PDF of this 14-page article is available in the resources. It can also be accessed at: </a:t>
            </a:r>
          </a:p>
          <a:p>
            <a:r>
              <a:rPr lang="en-US" sz="1200" kern="1200" dirty="0" smtClean="0">
                <a:solidFill>
                  <a:schemeClr val="tx1"/>
                </a:solidFill>
                <a:latin typeface="+mn-lt"/>
                <a:ea typeface="+mn-ea"/>
                <a:cs typeface="+mn-cs"/>
                <a:hlinkClick r:id="rId3"/>
              </a:rPr>
              <a:t>http://www.commonwealthfund.org/~/media/Files/Publications/Issue%20Brief/2011/Jul/1532_Squires_US_hlt_sys_comparison_12_nations_intl_brief_v2.pdf</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Recommendation: Print one hard copy per group and have computers/tablets available for students to access online (if possible). Alternatively a class set could be made and re-used across periods.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Students benefit from being challenged to do their own organizing of the information, especially for a complex set of information such as this.  However, for younger learners or those who may not have these higher order skills yet, one (or a few) possible organizing tool formats could be demonstrated or provided.</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purpose of this homework assignment is to have students take their learning to the next level of Bloom’s Taxonomy. They have already made a conclusion from the data with their team, but now they are being challenged to evaluate the information and make recommendations.</a:t>
            </a:r>
          </a:p>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11.7:</a:t>
            </a:r>
            <a:br>
              <a:rPr lang="en-US" dirty="0" smtClean="0"/>
            </a:br>
            <a:r>
              <a:rPr lang="en-US" dirty="0" smtClean="0"/>
              <a:t>Healthcare Models</a:t>
            </a:r>
            <a:endParaRPr lang="en-US" sz="4444" dirty="0"/>
          </a:p>
        </p:txBody>
      </p:sp>
      <p:sp>
        <p:nvSpPr>
          <p:cNvPr id="3" name="Subtitle 2"/>
          <p:cNvSpPr>
            <a:spLocks noGrp="1"/>
          </p:cNvSpPr>
          <p:nvPr>
            <p:ph type="subTitle" idx="1"/>
          </p:nvPr>
        </p:nvSpPr>
        <p:spPr/>
        <p:txBody>
          <a:bodyPr/>
          <a:lstStyle/>
          <a:p>
            <a:r>
              <a:rPr lang="en-US" dirty="0" smtClean="0"/>
              <a:t>Module 11: Health Policy</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11.7: </a:t>
            </a:r>
            <a:r>
              <a:rPr lang="en-US" sz="2200" dirty="0" smtClean="0">
                <a:latin typeface="+mj-lt"/>
              </a:rPr>
              <a:t> </a:t>
            </a:r>
            <a:r>
              <a:rPr lang="en-US" sz="2400" dirty="0" smtClean="0"/>
              <a:t> Identify strengths and weaknesses of the U.S. healthcare system</a:t>
            </a:r>
            <a:endParaRPr lang="en-US" sz="2200" dirty="0">
              <a:latin typeface="+mj-lt"/>
            </a:endParaRPr>
          </a:p>
        </p:txBody>
      </p:sp>
      <p:pic>
        <p:nvPicPr>
          <p:cNvPr id="14338" name="Picture 2"/>
          <p:cNvPicPr>
            <a:picLocks noChangeAspect="1" noChangeArrowheads="1"/>
          </p:cNvPicPr>
          <p:nvPr/>
        </p:nvPicPr>
        <p:blipFill>
          <a:blip r:embed="rId3"/>
          <a:srcRect/>
          <a:stretch>
            <a:fillRect/>
          </a:stretch>
        </p:blipFill>
        <p:spPr bwMode="auto">
          <a:xfrm>
            <a:off x="4094654" y="1108948"/>
            <a:ext cx="4191000" cy="31392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Do </a:t>
            </a:r>
            <a:r>
              <a:rPr lang="en-US" b="1" dirty="0" smtClean="0"/>
              <a:t>Now: </a:t>
            </a:r>
            <a:r>
              <a:rPr lang="en-US" dirty="0" smtClean="0"/>
              <a:t>Healthcare: Good or Bad?</a:t>
            </a:r>
            <a:br>
              <a:rPr lang="en-US" dirty="0" smtClean="0"/>
            </a:br>
            <a:endParaRPr lang="en-US" dirty="0"/>
          </a:p>
        </p:txBody>
      </p:sp>
      <p:sp>
        <p:nvSpPr>
          <p:cNvPr id="3" name="Content Placeholder 2"/>
          <p:cNvSpPr>
            <a:spLocks noGrp="1"/>
          </p:cNvSpPr>
          <p:nvPr>
            <p:ph sz="quarter" idx="1"/>
          </p:nvPr>
        </p:nvSpPr>
        <p:spPr>
          <a:xfrm>
            <a:off x="612648" y="1600200"/>
            <a:ext cx="8153400" cy="2722862"/>
          </a:xfrm>
        </p:spPr>
        <p:txBody>
          <a:bodyPr>
            <a:normAutofit lnSpcReduction="10000"/>
          </a:bodyPr>
          <a:lstStyle/>
          <a:p>
            <a:r>
              <a:rPr lang="en-US" dirty="0" smtClean="0"/>
              <a:t>Are </a:t>
            </a:r>
            <a:r>
              <a:rPr lang="en-US" dirty="0" smtClean="0"/>
              <a:t>you proud of our nation’s healthcare system? Or are you ashamed of it? Or does your feeling about it lie somewhere in the middle? Explain your feelings about the U.S. healthcare system in the box below. Use evidence and reasoning to support your opinion.</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pic>
        <p:nvPicPr>
          <p:cNvPr id="5" name="Picture 4"/>
          <p:cNvPicPr>
            <a:picLocks noChangeAspect="1"/>
          </p:cNvPicPr>
          <p:nvPr/>
        </p:nvPicPr>
        <p:blipFill>
          <a:blip r:embed="rId4"/>
          <a:stretch>
            <a:fillRect/>
          </a:stretch>
        </p:blipFill>
        <p:spPr>
          <a:xfrm>
            <a:off x="228599" y="4323062"/>
            <a:ext cx="7660763" cy="228226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Money-Driven Medicine</a:t>
            </a:r>
            <a:endParaRPr lang="en-US" dirty="0" smtClean="0"/>
          </a:p>
        </p:txBody>
      </p:sp>
      <p:sp>
        <p:nvSpPr>
          <p:cNvPr id="3" name="Content Placeholder 2"/>
          <p:cNvSpPr>
            <a:spLocks noGrp="1"/>
          </p:cNvSpPr>
          <p:nvPr>
            <p:ph sz="quarter" idx="1"/>
          </p:nvPr>
        </p:nvSpPr>
        <p:spPr/>
        <p:txBody>
          <a:bodyPr/>
          <a:lstStyle/>
          <a:p>
            <a:r>
              <a:rPr lang="en-US" i="1" dirty="0" smtClean="0"/>
              <a:t>Discuss </a:t>
            </a:r>
            <a:r>
              <a:rPr lang="en-US" i="1" dirty="0" smtClean="0"/>
              <a:t>with a partner: </a:t>
            </a:r>
            <a:r>
              <a:rPr lang="en-US" i="1" dirty="0" smtClean="0"/>
              <a:t> </a:t>
            </a:r>
          </a:p>
          <a:p>
            <a:pPr lvl="1"/>
            <a:r>
              <a:rPr lang="en-US" sz="3600" dirty="0" smtClean="0"/>
              <a:t>Do </a:t>
            </a:r>
            <a:r>
              <a:rPr lang="en-US" sz="3600" dirty="0" smtClean="0"/>
              <a:t>you think the expression “money-driven medicine” is an appropriate way to describe our health care system? Why or why not?</a:t>
            </a:r>
          </a:p>
          <a:p>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MDM: The Film</a:t>
            </a:r>
            <a:endParaRPr lang="en-US" b="1" dirty="0"/>
          </a:p>
        </p:txBody>
      </p:sp>
      <p:sp>
        <p:nvSpPr>
          <p:cNvPr id="3" name="Content Placeholder 2"/>
          <p:cNvSpPr>
            <a:spLocks noGrp="1"/>
          </p:cNvSpPr>
          <p:nvPr>
            <p:ph sz="quarter" idx="1"/>
          </p:nvPr>
        </p:nvSpPr>
        <p:spPr/>
        <p:txBody>
          <a:bodyPr>
            <a:normAutofit fontScale="92500" lnSpcReduction="20000"/>
          </a:bodyPr>
          <a:lstStyle/>
          <a:p>
            <a:r>
              <a:rPr lang="en-US" dirty="0" smtClean="0"/>
              <a:t>Watch </a:t>
            </a:r>
            <a:r>
              <a:rPr lang="en-US" dirty="0" smtClean="0"/>
              <a:t>the film, </a:t>
            </a:r>
            <a:r>
              <a:rPr lang="en-US" i="1" dirty="0" smtClean="0"/>
              <a:t>Money Driven Medicine</a:t>
            </a:r>
            <a:r>
              <a:rPr lang="en-US" dirty="0" smtClean="0"/>
              <a:t>, answering the questions below</a:t>
            </a:r>
            <a:r>
              <a:rPr lang="en-US" dirty="0" smtClean="0"/>
              <a:t>: </a:t>
            </a:r>
            <a:endParaRPr lang="en-US" dirty="0" smtClean="0"/>
          </a:p>
          <a:p>
            <a:pPr lvl="1"/>
            <a:r>
              <a:rPr lang="en-US" dirty="0" smtClean="0"/>
              <a:t>What is America good &amp; not so good at when it comes to health care?</a:t>
            </a:r>
          </a:p>
          <a:p>
            <a:pPr lvl="1"/>
            <a:r>
              <a:rPr lang="en-US" dirty="0" smtClean="0"/>
              <a:t>Explain the analogy: “Medicine in the US today is like…..”</a:t>
            </a:r>
          </a:p>
          <a:p>
            <a:pPr lvl="1"/>
            <a:r>
              <a:rPr lang="en-US" dirty="0" smtClean="0"/>
              <a:t>What other analogy is used for insurance companies?</a:t>
            </a:r>
          </a:p>
          <a:p>
            <a:pPr lvl="1"/>
            <a:r>
              <a:rPr lang="en-US" dirty="0" smtClean="0"/>
              <a:t>Should medicine work as a competitive market? Why could this be harmful? Beneficial?</a:t>
            </a:r>
          </a:p>
          <a:p>
            <a:pPr lvl="1"/>
            <a:r>
              <a:rPr lang="en-US" dirty="0" smtClean="0"/>
              <a:t>How did the face of medicine change over the 20</a:t>
            </a:r>
            <a:r>
              <a:rPr lang="en-US" baseline="30000" dirty="0" smtClean="0"/>
              <a:t>th</a:t>
            </a:r>
            <a:r>
              <a:rPr lang="en-US" dirty="0" smtClean="0"/>
              <a:t> century?</a:t>
            </a:r>
          </a:p>
          <a:p>
            <a:pPr lvl="1"/>
            <a:r>
              <a:rPr lang="en-US" dirty="0" smtClean="0"/>
              <a:t>What is one reason, according to Dr. Berwick, for the outrageous expense of our healthcare today?</a:t>
            </a:r>
          </a:p>
          <a:p>
            <a:pPr lvl="1"/>
            <a:r>
              <a:rPr lang="en-US" dirty="0" smtClean="0"/>
              <a:t>What is the conflict that doctors today face?</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Strengths &amp; Weaknesses</a:t>
            </a:r>
            <a:endParaRPr lang="en-US" dirty="0" smtClean="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sp>
        <p:nvSpPr>
          <p:cNvPr id="7" name="Content Placeholder 2"/>
          <p:cNvSpPr>
            <a:spLocks noGrp="1"/>
          </p:cNvSpPr>
          <p:nvPr>
            <p:ph sz="quarter" idx="1"/>
          </p:nvPr>
        </p:nvSpPr>
        <p:spPr>
          <a:xfrm>
            <a:off x="612648" y="1600200"/>
            <a:ext cx="8153400" cy="4495800"/>
          </a:xfrm>
        </p:spPr>
        <p:txBody>
          <a:bodyPr/>
          <a:lstStyle/>
          <a:p>
            <a:r>
              <a:rPr lang="en-US" dirty="0" smtClean="0"/>
              <a:t>Summarize </a:t>
            </a:r>
            <a:r>
              <a:rPr lang="en-US" dirty="0" smtClean="0"/>
              <a:t>the strengths and weaknesses of the U.S. model of health care:</a:t>
            </a:r>
          </a:p>
          <a:p>
            <a:endParaRPr lang="en-US" b="1" dirty="0"/>
          </a:p>
        </p:txBody>
      </p:sp>
      <p:pic>
        <p:nvPicPr>
          <p:cNvPr id="6" name="Picture 5"/>
          <p:cNvPicPr>
            <a:picLocks noChangeAspect="1"/>
          </p:cNvPicPr>
          <p:nvPr/>
        </p:nvPicPr>
        <p:blipFill>
          <a:blip r:embed="rId4"/>
          <a:stretch>
            <a:fillRect/>
          </a:stretch>
        </p:blipFill>
        <p:spPr>
          <a:xfrm>
            <a:off x="372731" y="2920225"/>
            <a:ext cx="7543800" cy="301339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US Health System: 12-Country Comparison</a:t>
            </a:r>
          </a:p>
        </p:txBody>
      </p:sp>
      <p:sp>
        <p:nvSpPr>
          <p:cNvPr id="3" name="Content Placeholder 2"/>
          <p:cNvSpPr>
            <a:spLocks noGrp="1"/>
          </p:cNvSpPr>
          <p:nvPr>
            <p:ph sz="quarter" idx="1"/>
          </p:nvPr>
        </p:nvSpPr>
        <p:spPr>
          <a:xfrm>
            <a:off x="612648" y="1600200"/>
            <a:ext cx="8153400" cy="4800600"/>
          </a:xfrm>
        </p:spPr>
        <p:txBody>
          <a:bodyPr>
            <a:normAutofit fontScale="77500" lnSpcReduction="20000"/>
          </a:bodyPr>
          <a:lstStyle/>
          <a:p>
            <a:r>
              <a:rPr lang="en-US" dirty="0" smtClean="0"/>
              <a:t>1</a:t>
            </a:r>
            <a:r>
              <a:rPr lang="en-US" dirty="0" smtClean="0"/>
              <a:t>. Form a team of 4-6.  </a:t>
            </a:r>
          </a:p>
          <a:p>
            <a:r>
              <a:rPr lang="en-US" dirty="0" smtClean="0"/>
              <a:t>2. Review the article “The U.S. Health System in Perspective: A Comparison of Twelve Industrialized Nations,” a study sponsored by The Commonwealth Fund.  Skim through to get a sense of the sections and types of data included in the report.</a:t>
            </a:r>
          </a:p>
          <a:p>
            <a:r>
              <a:rPr lang="en-US" dirty="0" smtClean="0"/>
              <a:t>3. Split up the packet among group members. Each of you will read a different section and report back about your key findings.</a:t>
            </a:r>
          </a:p>
          <a:p>
            <a:r>
              <a:rPr lang="en-US" dirty="0" smtClean="0"/>
              <a:t>4. Take notes in the table on the next page.  Decide how to best organize your notes. Consider using a table or other graphic organizer tool.  </a:t>
            </a:r>
          </a:p>
          <a:p>
            <a:r>
              <a:rPr lang="en-US" dirty="0" smtClean="0"/>
              <a:t>5. After you have read your section, shared information, and taken notes, discuss the main conclusions with your team. Write your conclusion in the space below, following claim-evidence-warrant format:</a:t>
            </a:r>
          </a:p>
          <a:p>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US Health System: 12-Country Comparison</a:t>
            </a:r>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pic>
        <p:nvPicPr>
          <p:cNvPr id="7" name="Picture 6"/>
          <p:cNvPicPr>
            <a:picLocks noChangeAspect="1"/>
          </p:cNvPicPr>
          <p:nvPr/>
        </p:nvPicPr>
        <p:blipFill>
          <a:blip r:embed="rId4"/>
          <a:stretch>
            <a:fillRect/>
          </a:stretch>
        </p:blipFill>
        <p:spPr>
          <a:xfrm>
            <a:off x="838200" y="3505200"/>
            <a:ext cx="7540752" cy="2067791"/>
          </a:xfrm>
          <a:prstGeom prst="rect">
            <a:avLst/>
          </a:prstGeom>
        </p:spPr>
      </p:pic>
      <p:pic>
        <p:nvPicPr>
          <p:cNvPr id="8" name="Picture 7"/>
          <p:cNvPicPr>
            <a:picLocks noChangeAspect="1"/>
          </p:cNvPicPr>
          <p:nvPr/>
        </p:nvPicPr>
        <p:blipFill>
          <a:blip r:embed="rId5"/>
          <a:stretch>
            <a:fillRect/>
          </a:stretch>
        </p:blipFill>
        <p:spPr>
          <a:xfrm>
            <a:off x="612648" y="1676400"/>
            <a:ext cx="7924800" cy="1672113"/>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Homework</a:t>
            </a:r>
            <a:r>
              <a:rPr lang="en-US" dirty="0" smtClean="0"/>
              <a:t>:</a:t>
            </a:r>
            <a:r>
              <a:rPr lang="en-US" sz="2667" dirty="0" smtClean="0"/>
              <a:t> How to Improve the U.S. Health System</a:t>
            </a:r>
            <a:br>
              <a:rPr lang="en-US" sz="2667" dirty="0" smtClean="0"/>
            </a:br>
            <a:endParaRPr lang="en-US" dirty="0"/>
          </a:p>
        </p:txBody>
      </p:sp>
      <p:sp>
        <p:nvSpPr>
          <p:cNvPr id="3" name="Content Placeholder 2"/>
          <p:cNvSpPr>
            <a:spLocks noGrp="1"/>
          </p:cNvSpPr>
          <p:nvPr>
            <p:ph sz="quarter" idx="1"/>
          </p:nvPr>
        </p:nvSpPr>
        <p:spPr>
          <a:xfrm>
            <a:off x="612648" y="1447800"/>
            <a:ext cx="8153400" cy="2057400"/>
          </a:xfrm>
        </p:spPr>
        <p:txBody>
          <a:bodyPr>
            <a:normAutofit fontScale="85000" lnSpcReduction="20000"/>
          </a:bodyPr>
          <a:lstStyle/>
          <a:p>
            <a:r>
              <a:rPr lang="en-US" dirty="0" smtClean="0"/>
              <a:t>Based </a:t>
            </a:r>
            <a:r>
              <a:rPr lang="en-US" dirty="0" smtClean="0"/>
              <a:t>on what you have learned, select ONE nation that you feel the United States could learn the most from. For that nation’s health care system, choose three factors that make it work better than our healthcare in the U.S. Use those three factors to form a set of recommendations for the U.S. health care system.</a:t>
            </a:r>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pic>
        <p:nvPicPr>
          <p:cNvPr id="5" name="Picture 4"/>
          <p:cNvPicPr>
            <a:picLocks noChangeAspect="1"/>
          </p:cNvPicPr>
          <p:nvPr/>
        </p:nvPicPr>
        <p:blipFill>
          <a:blip r:embed="rId4"/>
          <a:stretch>
            <a:fillRect/>
          </a:stretch>
        </p:blipFill>
        <p:spPr>
          <a:xfrm>
            <a:off x="3723959" y="3229921"/>
            <a:ext cx="3316523" cy="3485303"/>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3778</TotalTime>
  <Words>926</Words>
  <Application>Microsoft Macintosh PowerPoint</Application>
  <PresentationFormat>On-screen Show (4:3)</PresentationFormat>
  <Paragraphs>49</Paragraphs>
  <Slides>8</Slides>
  <Notes>8</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Median</vt:lpstr>
      <vt:lpstr>Lesson 11.7: Healthcare Models</vt:lpstr>
      <vt:lpstr>Do Now: Healthcare: Good or Bad? </vt:lpstr>
      <vt:lpstr>Money-Driven Medicine</vt:lpstr>
      <vt:lpstr>MDM: The Film</vt:lpstr>
      <vt:lpstr>Strengths &amp; Weaknesses</vt:lpstr>
      <vt:lpstr>US Health System: 12-Country Comparison</vt:lpstr>
      <vt:lpstr>US Health System: 12-Country Comparison</vt:lpstr>
      <vt:lpstr>Homework: How to Improve the U.S. Health System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107</cp:revision>
  <dcterms:created xsi:type="dcterms:W3CDTF">2014-05-13T15:31:35Z</dcterms:created>
  <dcterms:modified xsi:type="dcterms:W3CDTF">2014-05-14T00:43:20Z</dcterms:modified>
</cp:coreProperties>
</file>