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sldIdLst>
    <p:sldId id="256" r:id="rId2"/>
    <p:sldId id="257" r:id="rId3"/>
    <p:sldId id="271" r:id="rId4"/>
    <p:sldId id="272" r:id="rId5"/>
    <p:sldId id="273" r:id="rId6"/>
    <p:sldId id="258" r:id="rId7"/>
    <p:sldId id="270" r:id="rId8"/>
    <p:sldId id="269"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89231" autoAdjust="0"/>
  </p:normalViewPr>
  <p:slideViewPr>
    <p:cSldViewPr snapToObjects="1">
      <p:cViewPr varScale="1">
        <p:scale>
          <a:sx n="92" d="100"/>
          <a:sy n="92" d="100"/>
        </p:scale>
        <p:origin x="-109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fda.gov/Food/IngredientsPackagingLabeling/LabelingNutrition/ucm274590.htm" TargetMode="External"/><Relationship Id="rId4" Type="http://schemas.openxmlformats.org/officeDocument/2006/relationships/hyperlink" Target="http://en.wikipedia.org/wiki/Trans_fat" TargetMode="External"/><Relationship Id="rId5" Type="http://schemas.openxmlformats.org/officeDocument/2006/relationships/hyperlink" Target="http://www.cdc.gov/phlp/winnable/transfat.html" TargetMode="External"/><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provide students with a chance to debate laws that protect the public’s health. The lesson will primarily focus on the trans fat ban issue, by starting with background information that includes comprehension questions. Then students will complete a reading on the FDA’s trans fat decision and outline the evidence for and against the decision. Finally, they will take a final stand on the issue and then tackle some different case examples for homework. </a:t>
            </a:r>
            <a:endParaRPr lang="en-US" dirty="0" smtClean="0"/>
          </a:p>
          <a:p>
            <a:endParaRPr lang="en-US" dirty="0" smtClean="0"/>
          </a:p>
          <a:p>
            <a:r>
              <a:rPr lang="en-US" dirty="0" smtClean="0"/>
              <a:t>Image source</a:t>
            </a:r>
            <a:r>
              <a:rPr lang="en-US" dirty="0" smtClean="0"/>
              <a:t>:  </a:t>
            </a:r>
            <a:r>
              <a:rPr lang="en-US" dirty="0" err="1" smtClean="0"/>
              <a:t>http://en.wikipedia.org/wiki/Patient_Protection_and_Affordable_Care_Act</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Consider separating each sub-section into a “station” and having students rotate around in small groups. This is not essential to the learning, but provides students who get “antsy” sitting for long periods an opportunity to get their blood flowing! </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READ:  </a:t>
            </a:r>
            <a:r>
              <a:rPr lang="en-US" sz="1200" b="1" i="1" kern="1200" dirty="0" smtClean="0">
                <a:solidFill>
                  <a:schemeClr val="tx1"/>
                </a:solidFill>
                <a:latin typeface="+mn-lt"/>
                <a:ea typeface="+mn-ea"/>
                <a:cs typeface="+mn-cs"/>
              </a:rPr>
              <a:t>Other resources:</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Labeling of trans fats on nutrition label: </a:t>
            </a:r>
            <a:r>
              <a:rPr lang="en-US" sz="1200" b="1" kern="1200" dirty="0" smtClean="0">
                <a:solidFill>
                  <a:schemeClr val="tx1"/>
                </a:solidFill>
                <a:latin typeface="+mn-lt"/>
                <a:ea typeface="+mn-ea"/>
                <a:cs typeface="+mn-cs"/>
                <a:hlinkClick r:id="rId3"/>
              </a:rPr>
              <a:t>http://www.fda.gov/Food/IngredientsPackagingLabeling/LabelingNutrition/ucm274590.htm</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More background on trans fat: </a:t>
            </a:r>
            <a:r>
              <a:rPr lang="en-US" sz="1200" b="1" kern="1200" dirty="0" smtClean="0">
                <a:solidFill>
                  <a:schemeClr val="tx1"/>
                </a:solidFill>
                <a:latin typeface="+mn-lt"/>
                <a:ea typeface="+mn-ea"/>
                <a:cs typeface="+mn-cs"/>
                <a:hlinkClick r:id="rId4"/>
              </a:rPr>
              <a:t>http://en.wikipedia.org/wiki/Trans_fat</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CDC Trans Fat resources: </a:t>
            </a:r>
            <a:r>
              <a:rPr lang="en-US" sz="1200" b="1" kern="1200" dirty="0" smtClean="0">
                <a:solidFill>
                  <a:schemeClr val="tx1"/>
                </a:solidFill>
                <a:latin typeface="+mn-lt"/>
                <a:ea typeface="+mn-ea"/>
                <a:cs typeface="+mn-cs"/>
                <a:hlinkClick r:id="rId5"/>
              </a:rPr>
              <a:t>http://www.cdc.gov/phlp/winnable/transfat.html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THINK: Have students debate. The following organizational structures could be used:</a:t>
            </a:r>
            <a:endParaRPr lang="en-US" sz="1200" kern="1200" dirty="0" smtClean="0">
              <a:solidFill>
                <a:schemeClr val="tx1"/>
              </a:solidFill>
              <a:latin typeface="+mn-lt"/>
              <a:ea typeface="+mn-ea"/>
              <a:cs typeface="+mn-cs"/>
            </a:endParaRPr>
          </a:p>
          <a:p>
            <a:pPr marL="228600" indent="-228600">
              <a:buAutoNum type="arabicPeriod"/>
            </a:pPr>
            <a:r>
              <a:rPr lang="en-US" sz="1200" b="1" kern="1200" dirty="0" smtClean="0">
                <a:solidFill>
                  <a:schemeClr val="tx1"/>
                </a:solidFill>
                <a:latin typeface="+mn-lt"/>
                <a:ea typeface="+mn-ea"/>
                <a:cs typeface="+mn-cs"/>
              </a:rPr>
              <a:t>One-on-one pair debates;</a:t>
            </a:r>
            <a:r>
              <a:rPr lang="en-US" sz="1200" b="1" kern="1200" baseline="0" dirty="0" smtClean="0">
                <a:solidFill>
                  <a:schemeClr val="tx1"/>
                </a:solidFill>
                <a:latin typeface="+mn-lt"/>
                <a:ea typeface="+mn-ea"/>
                <a:cs typeface="+mn-cs"/>
              </a:rPr>
              <a:t>  2</a:t>
            </a:r>
            <a:r>
              <a:rPr lang="en-US" sz="1200" b="1" kern="1200" dirty="0" smtClean="0">
                <a:solidFill>
                  <a:schemeClr val="tx1"/>
                </a:solidFill>
                <a:latin typeface="+mn-lt"/>
                <a:ea typeface="+mn-ea"/>
                <a:cs typeface="+mn-cs"/>
              </a:rPr>
              <a:t>. Small group debates;</a:t>
            </a:r>
            <a:r>
              <a:rPr lang="en-US" sz="1200" b="1" kern="1200" baseline="0" dirty="0" smtClean="0">
                <a:solidFill>
                  <a:schemeClr val="tx1"/>
                </a:solidFill>
                <a:latin typeface="+mn-lt"/>
                <a:ea typeface="+mn-ea"/>
                <a:cs typeface="+mn-cs"/>
              </a:rPr>
              <a:t>  3. </a:t>
            </a:r>
            <a:r>
              <a:rPr lang="en-US" sz="1200" b="1" kern="1200" dirty="0" smtClean="0">
                <a:solidFill>
                  <a:schemeClr val="tx1"/>
                </a:solidFill>
                <a:latin typeface="+mn-lt"/>
                <a:ea typeface="+mn-ea"/>
                <a:cs typeface="+mn-cs"/>
              </a:rPr>
              <a:t>Whole class debates</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*Make sure to set rules which requires students to participate, prevent dominance by single individuals, and encourage students to LISTEN to one another and respond &amp; frame their comments in the scope of the discussion so that there is some flow.</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homework assignment will ensure students are exposed to other types of public health laws (since the lesson dove deeply into just one case--trans fat), while giving them an opportunity to practice taking an evidence-based stand in more contexts.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heart.org/HEARTORG/" TargetMode="External"/><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11.5:</a:t>
            </a:r>
            <a:br>
              <a:rPr lang="en-US" dirty="0" smtClean="0"/>
            </a:br>
            <a:r>
              <a:rPr lang="en-US" dirty="0" smtClean="0"/>
              <a:t>Health Laws</a:t>
            </a:r>
            <a:endParaRPr lang="en-US" sz="4444" dirty="0"/>
          </a:p>
        </p:txBody>
      </p:sp>
      <p:sp>
        <p:nvSpPr>
          <p:cNvPr id="3" name="Subtitle 2"/>
          <p:cNvSpPr>
            <a:spLocks noGrp="1"/>
          </p:cNvSpPr>
          <p:nvPr>
            <p:ph type="subTitle" idx="1"/>
          </p:nvPr>
        </p:nvSpPr>
        <p:spPr/>
        <p:txBody>
          <a:bodyPr/>
          <a:lstStyle/>
          <a:p>
            <a:r>
              <a:rPr lang="en-US" dirty="0" smtClean="0"/>
              <a:t>Module 11: Health Policy</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11.5: </a:t>
            </a:r>
            <a:r>
              <a:rPr lang="en-US" sz="2200" dirty="0" smtClean="0">
                <a:latin typeface="+mj-lt"/>
              </a:rPr>
              <a:t> </a:t>
            </a:r>
            <a:r>
              <a:rPr lang="en-US" sz="2400" dirty="0" smtClean="0"/>
              <a:t>Identify evidence that supports or refutes laws that impose public health regulations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3980513" y="1371600"/>
            <a:ext cx="4007787"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Trans Fat</a:t>
            </a:r>
            <a:r>
              <a:rPr lang="en-US" dirty="0" smtClean="0"/>
              <a:t/>
            </a:r>
            <a:br>
              <a:rPr lang="en-US" dirty="0" smtClean="0"/>
            </a:br>
            <a:endParaRPr lang="en-US" b="1" dirty="0"/>
          </a:p>
        </p:txBody>
      </p:sp>
      <p:sp>
        <p:nvSpPr>
          <p:cNvPr id="3" name="Content Placeholder 2"/>
          <p:cNvSpPr>
            <a:spLocks noGrp="1"/>
          </p:cNvSpPr>
          <p:nvPr>
            <p:ph sz="quarter" idx="1"/>
          </p:nvPr>
        </p:nvSpPr>
        <p:spPr>
          <a:xfrm>
            <a:off x="612648" y="1600200"/>
            <a:ext cx="8153400" cy="2133600"/>
          </a:xfrm>
        </p:spPr>
        <p:txBody>
          <a:bodyPr>
            <a:normAutofit fontScale="62500" lnSpcReduction="20000"/>
          </a:bodyPr>
          <a:lstStyle/>
          <a:p>
            <a:r>
              <a:rPr lang="en-US" b="1" dirty="0" smtClean="0"/>
              <a:t>Passage 1: </a:t>
            </a:r>
            <a:r>
              <a:rPr lang="en-US" dirty="0" smtClean="0"/>
              <a:t>Trans </a:t>
            </a:r>
            <a:r>
              <a:rPr lang="en-US" dirty="0" smtClean="0"/>
              <a:t>fats (or trans fatty acids) are created in an industrial process that adds hydrogen to liquid vegetable oils to make them more solid as seen in Figure 1.  Companies like using </a:t>
            </a:r>
            <a:r>
              <a:rPr lang="en-US" i="1" dirty="0" smtClean="0"/>
              <a:t>trans</a:t>
            </a:r>
            <a:r>
              <a:rPr lang="en-US" dirty="0" smtClean="0"/>
              <a:t> fats in their foods because they’re easy to use, inexpensive to produce and last a long time.  </a:t>
            </a:r>
            <a:r>
              <a:rPr lang="en-US" i="1" dirty="0" smtClean="0"/>
              <a:t>Trans</a:t>
            </a:r>
            <a:r>
              <a:rPr lang="en-US" dirty="0" smtClean="0"/>
              <a:t> fats give foods a desirable taste and texture.  Many restaurants and fast-food outlets use </a:t>
            </a:r>
            <a:r>
              <a:rPr lang="en-US" i="1" dirty="0" smtClean="0"/>
              <a:t>trans</a:t>
            </a:r>
            <a:r>
              <a:rPr lang="en-US" dirty="0" smtClean="0"/>
              <a:t> fats to deep-fry foods because oils with </a:t>
            </a:r>
            <a:r>
              <a:rPr lang="en-US" i="1" dirty="0" smtClean="0"/>
              <a:t>trans</a:t>
            </a:r>
            <a:r>
              <a:rPr lang="en-US" dirty="0" smtClean="0"/>
              <a:t> fats can be used many times in commercial fryers.</a:t>
            </a:r>
            <a:endParaRPr lang="en-US" dirty="0" smtClean="0"/>
          </a:p>
          <a:p>
            <a:r>
              <a:rPr lang="en-US" b="1" dirty="0" smtClean="0"/>
              <a:t>Source</a:t>
            </a:r>
            <a:r>
              <a:rPr lang="en-US" dirty="0" smtClean="0"/>
              <a:t>: American Heart Association &lt;</a:t>
            </a:r>
            <a:r>
              <a:rPr lang="en-US" dirty="0" smtClean="0">
                <a:hlinkClick r:id="rId3"/>
              </a:rPr>
              <a:t>http://www.heart.org/HEARTORG/</a:t>
            </a:r>
            <a:r>
              <a:rPr lang="en-US" dirty="0" smtClean="0"/>
              <a:t>&gt;</a:t>
            </a:r>
          </a:p>
          <a:p>
            <a:endParaRPr lang="en-US" dirty="0"/>
          </a:p>
        </p:txBody>
      </p:sp>
      <p:pic>
        <p:nvPicPr>
          <p:cNvPr id="4" name="Picture 3"/>
          <p:cNvPicPr>
            <a:picLocks noChangeAspect="1"/>
          </p:cNvPicPr>
          <p:nvPr/>
        </p:nvPicPr>
        <p:blipFill>
          <a:blip r:embed="rId4"/>
          <a:stretch>
            <a:fillRect/>
          </a:stretch>
        </p:blipFill>
        <p:spPr>
          <a:xfrm>
            <a:off x="7889363" y="5670133"/>
            <a:ext cx="993648" cy="935198"/>
          </a:xfrm>
          <a:prstGeom prst="rect">
            <a:avLst/>
          </a:prstGeom>
        </p:spPr>
      </p:pic>
      <p:pic>
        <p:nvPicPr>
          <p:cNvPr id="6" name="Picture 5"/>
          <p:cNvPicPr>
            <a:picLocks noChangeAspect="1"/>
          </p:cNvPicPr>
          <p:nvPr/>
        </p:nvPicPr>
        <p:blipFill>
          <a:blip r:embed="rId5"/>
          <a:stretch>
            <a:fillRect/>
          </a:stretch>
        </p:blipFill>
        <p:spPr>
          <a:xfrm>
            <a:off x="1295399" y="3406874"/>
            <a:ext cx="6593963" cy="345112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316231" y="5023183"/>
            <a:ext cx="8750667" cy="1834817"/>
          </a:xfrm>
          <a:prstGeom prst="rect">
            <a:avLst/>
          </a:prstGeom>
        </p:spPr>
      </p:pic>
      <p:sp>
        <p:nvSpPr>
          <p:cNvPr id="2" name="Title 1"/>
          <p:cNvSpPr>
            <a:spLocks noGrp="1"/>
          </p:cNvSpPr>
          <p:nvPr>
            <p:ph type="title"/>
          </p:nvPr>
        </p:nvSpPr>
        <p:spPr/>
        <p:txBody>
          <a:bodyPr>
            <a:normAutofit fontScale="90000"/>
          </a:bodyPr>
          <a:lstStyle/>
          <a:p>
            <a:r>
              <a:rPr lang="en-US" b="1" dirty="0" smtClean="0"/>
              <a:t>Do </a:t>
            </a:r>
            <a:r>
              <a:rPr lang="en-US" b="1" dirty="0" smtClean="0"/>
              <a:t>Now: Trans Fat</a:t>
            </a:r>
            <a:r>
              <a:rPr lang="en-US" dirty="0" smtClean="0"/>
              <a:t/>
            </a:r>
            <a:br>
              <a:rPr lang="en-US" dirty="0" smtClean="0"/>
            </a:br>
            <a:endParaRPr lang="en-US" b="1" dirty="0"/>
          </a:p>
        </p:txBody>
      </p:sp>
      <p:sp>
        <p:nvSpPr>
          <p:cNvPr id="3" name="Content Placeholder 2"/>
          <p:cNvSpPr>
            <a:spLocks noGrp="1"/>
          </p:cNvSpPr>
          <p:nvPr>
            <p:ph sz="quarter" idx="1"/>
          </p:nvPr>
        </p:nvSpPr>
        <p:spPr>
          <a:xfrm>
            <a:off x="612648" y="1600199"/>
            <a:ext cx="8153400" cy="3422983"/>
          </a:xfrm>
        </p:spPr>
        <p:txBody>
          <a:bodyPr>
            <a:normAutofit fontScale="85000" lnSpcReduction="20000"/>
          </a:bodyPr>
          <a:lstStyle/>
          <a:p>
            <a:pPr>
              <a:buNone/>
            </a:pPr>
            <a:r>
              <a:rPr lang="en-US" dirty="0" smtClean="0"/>
              <a:t>A person’s diet can affect their cholesterol levels.  When there is too much cholesterol in your blood, it builds up in the walls of your arteries, causing a process called atherosclerosis, a form of heart disease. The arteries become narrowed and blood flow to the heart muscle is slowed down or blocked. The blood carries oxygen to the heart, and if enough blood and oxygen cannot reach your heart, you may suffer chest pain.  If the blood supply to a portion of the heart is completely cut off by a blockage, the result is a heart attack</a:t>
            </a:r>
            <a:r>
              <a:rPr lang="en-US" dirty="0" smtClean="0"/>
              <a:t>.</a:t>
            </a:r>
          </a:p>
        </p:txBody>
      </p:sp>
      <p:pic>
        <p:nvPicPr>
          <p:cNvPr id="4" name="Picture 3"/>
          <p:cNvPicPr>
            <a:picLocks noChangeAspect="1"/>
          </p:cNvPicPr>
          <p:nvPr/>
        </p:nvPicPr>
        <p:blipFill>
          <a:blip r:embed="rId4"/>
          <a:stretch>
            <a:fillRect/>
          </a:stretch>
        </p:blipFill>
        <p:spPr>
          <a:xfrm>
            <a:off x="7889363" y="5670133"/>
            <a:ext cx="993648" cy="9351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31870" y="5420281"/>
            <a:ext cx="9112130" cy="1439399"/>
          </a:xfrm>
          <a:prstGeom prst="rect">
            <a:avLst/>
          </a:prstGeom>
        </p:spPr>
      </p:pic>
      <p:sp>
        <p:nvSpPr>
          <p:cNvPr id="2" name="Title 1"/>
          <p:cNvSpPr>
            <a:spLocks noGrp="1"/>
          </p:cNvSpPr>
          <p:nvPr>
            <p:ph type="title"/>
          </p:nvPr>
        </p:nvSpPr>
        <p:spPr/>
        <p:txBody>
          <a:bodyPr>
            <a:normAutofit fontScale="90000"/>
          </a:bodyPr>
          <a:lstStyle/>
          <a:p>
            <a:r>
              <a:rPr lang="en-US" b="1" dirty="0" smtClean="0"/>
              <a:t>Do </a:t>
            </a:r>
            <a:r>
              <a:rPr lang="en-US" b="1" dirty="0" smtClean="0"/>
              <a:t>Now: Trans Fat</a:t>
            </a:r>
            <a:r>
              <a:rPr lang="en-US" dirty="0" smtClean="0"/>
              <a:t/>
            </a:r>
            <a:br>
              <a:rPr lang="en-US" dirty="0" smtClean="0"/>
            </a:br>
            <a:endParaRPr lang="en-US" b="1" dirty="0"/>
          </a:p>
        </p:txBody>
      </p:sp>
      <p:sp>
        <p:nvSpPr>
          <p:cNvPr id="3" name="Content Placeholder 2"/>
          <p:cNvSpPr>
            <a:spLocks noGrp="1"/>
          </p:cNvSpPr>
          <p:nvPr>
            <p:ph sz="quarter" idx="1"/>
          </p:nvPr>
        </p:nvSpPr>
        <p:spPr>
          <a:xfrm>
            <a:off x="612648" y="1600199"/>
            <a:ext cx="8153400" cy="3422983"/>
          </a:xfrm>
        </p:spPr>
        <p:txBody>
          <a:bodyPr>
            <a:normAutofit fontScale="92500" lnSpcReduction="20000"/>
          </a:bodyPr>
          <a:lstStyle/>
          <a:p>
            <a:pPr>
              <a:buNone/>
            </a:pPr>
            <a:r>
              <a:rPr lang="en-US" dirty="0" smtClean="0"/>
              <a:t>There </a:t>
            </a:r>
            <a:r>
              <a:rPr lang="en-US" dirty="0" smtClean="0"/>
              <a:t>are two forms of cholesterol: Low-Density Lipoproteins (LDL) and High-Density Lipoproteins (HDL). LDL molecules transport cholesterol through the water of a cell and through the </a:t>
            </a:r>
            <a:r>
              <a:rPr lang="en-US" dirty="0" err="1" smtClean="0"/>
              <a:t>bloodsteam</a:t>
            </a:r>
            <a:r>
              <a:rPr lang="en-US" dirty="0" smtClean="0"/>
              <a:t>. High-density lipoproteins (HDL) transport cholesterol from the cells of the arteries to the liver where it can be broken down. Studies have shown that higher levels of LDL particles increase the likelihood of atherosclerosis, while higher levels of HDL particles decrease the likelihood of this disease.</a:t>
            </a:r>
          </a:p>
          <a:p>
            <a:pPr>
              <a:buNone/>
            </a:pPr>
            <a:endParaRPr lang="en-US" dirty="0" smtClean="0"/>
          </a:p>
          <a:p>
            <a:pPr>
              <a:buNone/>
            </a:pPr>
            <a:endParaRPr lang="en-US" dirty="0"/>
          </a:p>
        </p:txBody>
      </p:sp>
      <p:pic>
        <p:nvPicPr>
          <p:cNvPr id="4" name="Picture 3"/>
          <p:cNvPicPr>
            <a:picLocks noChangeAspect="1"/>
          </p:cNvPicPr>
          <p:nvPr/>
        </p:nvPicPr>
        <p:blipFill>
          <a:blip r:embed="rId4"/>
          <a:stretch>
            <a:fillRect/>
          </a:stretch>
        </p:blipFill>
        <p:spPr>
          <a:xfrm>
            <a:off x="7889363" y="5670133"/>
            <a:ext cx="993648" cy="93519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Trans Fat</a:t>
            </a:r>
            <a:r>
              <a:rPr lang="en-US" dirty="0" smtClean="0"/>
              <a:t/>
            </a:r>
            <a:br>
              <a:rPr lang="en-US" dirty="0" smtClean="0"/>
            </a:br>
            <a:endParaRPr lang="en-US" b="1"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8" name="Picture 7"/>
          <p:cNvPicPr>
            <a:picLocks noChangeAspect="1"/>
          </p:cNvPicPr>
          <p:nvPr/>
        </p:nvPicPr>
        <p:blipFill>
          <a:blip r:embed="rId4"/>
          <a:stretch>
            <a:fillRect/>
          </a:stretch>
        </p:blipFill>
        <p:spPr>
          <a:xfrm>
            <a:off x="110292" y="1650464"/>
            <a:ext cx="7779071" cy="50987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1</a:t>
            </a:r>
            <a:r>
              <a:rPr lang="en-US" dirty="0" smtClean="0"/>
              <a:t>.  Which of the following conclusions can be made from this study?</a:t>
            </a:r>
          </a:p>
          <a:p>
            <a:pPr marL="880110" lvl="1" indent="-514350">
              <a:buFont typeface="+mj-lt"/>
              <a:buAutoNum type="alphaUcPeriod"/>
            </a:pPr>
            <a:r>
              <a:rPr lang="en-US" dirty="0" smtClean="0"/>
              <a:t>A high trans fat diet is more dangerous to Americans because it increases LDL and HDL levels in the blood. </a:t>
            </a:r>
          </a:p>
          <a:p>
            <a:pPr marL="880110" lvl="1" indent="-514350">
              <a:buFont typeface="+mj-lt"/>
              <a:buAutoNum type="alphaUcPeriod"/>
            </a:pPr>
            <a:r>
              <a:rPr lang="en-US" dirty="0" smtClean="0"/>
              <a:t>A high saturated fat diet is most dangerous to Americans because it increases LDL and HDL levels in the blood. </a:t>
            </a:r>
          </a:p>
          <a:p>
            <a:pPr marL="880110" lvl="1" indent="-514350">
              <a:buFont typeface="+mj-lt"/>
              <a:buAutoNum type="alphaUcPeriod"/>
            </a:pPr>
            <a:r>
              <a:rPr lang="en-US" dirty="0" smtClean="0"/>
              <a:t>A high trans fat diet is most dangerous to Americans because it increases LDL levels while decreasing HDL levels. </a:t>
            </a:r>
          </a:p>
          <a:p>
            <a:pPr marL="880110" lvl="1" indent="-514350">
              <a:buFont typeface="+mj-lt"/>
              <a:buAutoNum type="alphaUcPeriod"/>
            </a:pPr>
            <a:r>
              <a:rPr lang="en-US" dirty="0" smtClean="0"/>
              <a:t>A high saturated fat diet is most dangerous to Americans because it increases LDL levels while decreasing HDL levels. </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Regulation of Trans-</a:t>
            </a:r>
            <a:r>
              <a:rPr lang="en-US" b="1" dirty="0" smtClean="0"/>
              <a:t>Fats:</a:t>
            </a:r>
            <a:endParaRPr lang="en-US" dirty="0" smtClean="0"/>
          </a:p>
        </p:txBody>
      </p:sp>
      <p:sp>
        <p:nvSpPr>
          <p:cNvPr id="3" name="Content Placeholder 2"/>
          <p:cNvSpPr>
            <a:spLocks noGrp="1"/>
          </p:cNvSpPr>
          <p:nvPr>
            <p:ph sz="quarter" idx="1"/>
          </p:nvPr>
        </p:nvSpPr>
        <p:spPr/>
        <p:txBody>
          <a:bodyPr/>
          <a:lstStyle/>
          <a:p>
            <a:r>
              <a:rPr lang="en-US" dirty="0" smtClean="0"/>
              <a:t>Access </a:t>
            </a:r>
            <a:r>
              <a:rPr lang="en-US" dirty="0" smtClean="0"/>
              <a:t>the article online. As you read search for evidence for and against the FDA’s actions. </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612648" y="3048000"/>
            <a:ext cx="8518358" cy="1828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Regulation of Trans-Fats</a:t>
            </a:r>
            <a:endParaRPr lang="en-US"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pPr>
              <a:buNone/>
            </a:pPr>
            <a:r>
              <a:rPr lang="en-US" dirty="0" smtClean="0"/>
              <a:t>Use </a:t>
            </a:r>
            <a:r>
              <a:rPr lang="en-US" dirty="0" smtClean="0"/>
              <a:t>the article and any other credible sources to fill in the table below.</a:t>
            </a:r>
          </a:p>
          <a:p>
            <a:endParaRPr lang="en-US" b="1" dirty="0"/>
          </a:p>
        </p:txBody>
      </p:sp>
      <p:pic>
        <p:nvPicPr>
          <p:cNvPr id="6" name="Picture 5"/>
          <p:cNvPicPr>
            <a:picLocks noChangeAspect="1"/>
          </p:cNvPicPr>
          <p:nvPr/>
        </p:nvPicPr>
        <p:blipFill>
          <a:blip r:embed="rId4"/>
          <a:stretch>
            <a:fillRect/>
          </a:stretch>
        </p:blipFill>
        <p:spPr>
          <a:xfrm>
            <a:off x="914400" y="2590800"/>
            <a:ext cx="6477000" cy="52276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31960"/>
            <a:ext cx="8153400" cy="990600"/>
          </a:xfrm>
        </p:spPr>
        <p:txBody>
          <a:bodyPr>
            <a:normAutofit fontScale="90000"/>
          </a:bodyPr>
          <a:lstStyle/>
          <a:p>
            <a:r>
              <a:rPr lang="en-US" b="1" dirty="0" smtClean="0"/>
              <a:t>Homework</a:t>
            </a:r>
            <a:r>
              <a:rPr lang="en-US" b="1" dirty="0" smtClean="0"/>
              <a:t>: </a:t>
            </a:r>
            <a:r>
              <a:rPr lang="en-US" dirty="0" smtClean="0"/>
              <a:t>How much control over health policy should government have?</a:t>
            </a:r>
            <a:br>
              <a:rPr lang="en-US" dirty="0" smtClean="0"/>
            </a:br>
            <a:endParaRPr lang="en-US" b="1" dirty="0"/>
          </a:p>
        </p:txBody>
      </p:sp>
      <p:sp>
        <p:nvSpPr>
          <p:cNvPr id="3" name="Content Placeholder 2"/>
          <p:cNvSpPr>
            <a:spLocks noGrp="1"/>
          </p:cNvSpPr>
          <p:nvPr>
            <p:ph sz="quarter" idx="1"/>
          </p:nvPr>
        </p:nvSpPr>
        <p:spPr>
          <a:xfrm>
            <a:off x="569738" y="1656688"/>
            <a:ext cx="8153400" cy="4495800"/>
          </a:xfrm>
        </p:spPr>
        <p:txBody>
          <a:bodyPr>
            <a:normAutofit/>
          </a:bodyPr>
          <a:lstStyle/>
          <a:p>
            <a:r>
              <a:rPr lang="en-US" b="1" dirty="0" smtClean="0"/>
              <a:t>Case </a:t>
            </a:r>
            <a:r>
              <a:rPr lang="en-US" b="1" dirty="0" smtClean="0"/>
              <a:t>#1: San Francisco - </a:t>
            </a:r>
            <a:r>
              <a:rPr lang="en-US" b="1" i="1" dirty="0" smtClean="0"/>
              <a:t>Nutrition Information on Menus</a:t>
            </a:r>
            <a:endParaRPr lang="en-US" dirty="0" smtClean="0"/>
          </a:p>
          <a:p>
            <a:r>
              <a:rPr lang="en-US" b="1" dirty="0" smtClean="0"/>
              <a:t>Case </a:t>
            </a:r>
            <a:r>
              <a:rPr lang="en-US" b="1" dirty="0" smtClean="0"/>
              <a:t>#2: Chicago - </a:t>
            </a:r>
            <a:r>
              <a:rPr lang="en-US" b="1" i="1" dirty="0" smtClean="0"/>
              <a:t>Public Smoking Ban</a:t>
            </a:r>
            <a:endParaRPr lang="en-US" dirty="0" smtClean="0"/>
          </a:p>
          <a:p>
            <a:r>
              <a:rPr lang="en-US" b="1" dirty="0" smtClean="0"/>
              <a:t>Case </a:t>
            </a:r>
            <a:r>
              <a:rPr lang="en-US" b="1" dirty="0" smtClean="0"/>
              <a:t>#3: Food &amp; Drug Administration – </a:t>
            </a:r>
            <a:r>
              <a:rPr lang="en-US" b="1" i="1" dirty="0" smtClean="0"/>
              <a:t>Ban on Caffeinated Alcohol Drinks</a:t>
            </a:r>
            <a:endParaRPr lang="en-US" dirty="0" smtClean="0"/>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1219199" y="4188631"/>
            <a:ext cx="6172201" cy="261708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6006</TotalTime>
  <Words>898</Words>
  <Application>Microsoft Macintosh PowerPoint</Application>
  <PresentationFormat>On-screen Show (4:3)</PresentationFormat>
  <Paragraphs>46</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Median</vt:lpstr>
      <vt:lpstr>Lesson 11.5: Health Laws</vt:lpstr>
      <vt:lpstr>Do Now: Trans Fat </vt:lpstr>
      <vt:lpstr>Do Now: Trans Fat </vt:lpstr>
      <vt:lpstr>Do Now: Trans Fat </vt:lpstr>
      <vt:lpstr>Do Now: Trans Fat </vt:lpstr>
      <vt:lpstr>Discuss</vt:lpstr>
      <vt:lpstr>Regulation of Trans-Fats:</vt:lpstr>
      <vt:lpstr>Regulation of Trans-Fats</vt:lpstr>
      <vt:lpstr>Homework: How much control over health policy should government have?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172</cp:revision>
  <dcterms:created xsi:type="dcterms:W3CDTF">2014-05-11T04:35:23Z</dcterms:created>
  <dcterms:modified xsi:type="dcterms:W3CDTF">2014-05-13T02:54:41Z</dcterms:modified>
</cp:coreProperties>
</file>