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71" r:id="rId5"/>
    <p:sldId id="259" r:id="rId6"/>
    <p:sldId id="270" r:id="rId7"/>
    <p:sldId id="269" r:id="rId8"/>
    <p:sldId id="266"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equip students with a strong foundational understanding of the health hazards of lead--both where it originates and how to prevent it. Students will begin by analyzing trends in blood lead level testing and results since 1997.  Then they will read the CDC website information on lead poisoning prevention and answer reading comprehension questions. Next they will discuss the role of lack of knowledge as a risk factor. Finally, students will read a tragic case study of a child who died from acute lead poisoning and debrief the details of the case.</a:t>
            </a:r>
          </a:p>
          <a:p>
            <a:endParaRPr lang="en-US" dirty="0" smtClean="0"/>
          </a:p>
          <a:p>
            <a:endParaRPr lang="en-US" dirty="0" smtClean="0"/>
          </a:p>
          <a:p>
            <a:r>
              <a:rPr lang="en-US" dirty="0" smtClean="0"/>
              <a:t>Image source</a:t>
            </a:r>
            <a:r>
              <a:rPr lang="en-US" dirty="0" smtClean="0"/>
              <a:t>:  </a:t>
            </a:r>
            <a:r>
              <a:rPr lang="en-US" dirty="0" err="1" smtClean="0"/>
              <a:t>http://www.besthomepro.com/blog/post/new-regulations-regarding-lead-paint-highlight-hazards-for-homeowners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None/>
            </a:pPr>
            <a:r>
              <a:rPr lang="en-US" dirty="0" smtClean="0"/>
              <a:t>1.</a:t>
            </a:r>
            <a:r>
              <a:rPr lang="en-US" baseline="0" dirty="0" smtClean="0"/>
              <a:t> The number of children tested increased steadily between 1997 and 2009, then dropped between 2009 and 2012.</a:t>
            </a:r>
          </a:p>
          <a:p>
            <a:pPr marL="228600" indent="-228600">
              <a:buNone/>
            </a:pPr>
            <a:r>
              <a:rPr lang="en-US" baseline="0" dirty="0" smtClean="0"/>
              <a:t>2. The percentages of confirmed elevated blood lead levels decreased significantly (from 7.5% to 2.5% from 1997 to 2003. Then it has continued to decrease, but more gradually from 2003 to 2012).</a:t>
            </a:r>
          </a:p>
          <a:p>
            <a:pPr marL="228600" indent="-228600">
              <a:buAutoNum type="arabicPeriod" startAt="3"/>
            </a:pPr>
            <a:r>
              <a:rPr lang="en-US" baseline="0" dirty="0" smtClean="0"/>
              <a:t>The biggest drop occurred from 1997 to 2002.</a:t>
            </a:r>
          </a:p>
          <a:p>
            <a:pPr marL="228600" indent="-228600">
              <a:buAutoNum type="arabicPeriod" startAt="3"/>
            </a:pPr>
            <a:r>
              <a:rPr lang="en-US" baseline="0" dirty="0" smtClean="0"/>
              <a:t>Increasing testing may have happened because of increasing awareness, public health education campaigns, or changing guidelines for schools and pediatricians in terms of what data they must gather from children.  Decreases in elevated levels may be due to the decrease in homes with lead based paint (as more time passes, fewer homes will have the old lead-based paint present). It may also be due to increasing awareness and preventative measures taken by parents, schools, health care providers, and communities, as well as changing regulations for consumer products, especially those that target children.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laptops,</a:t>
            </a:r>
            <a:r>
              <a:rPr lang="en-US" baseline="0" dirty="0" smtClean="0"/>
              <a:t> computers, or tablets are not available for students to go online to read the full resource, copies of the PDF handout can be used.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website for answers.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share answers to the last question. Barriers such as poverty, lack of accessibility to services to help inspect or adjust home to meet standards, etc. are a big factor!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one big takeaway of</a:t>
            </a:r>
            <a:r>
              <a:rPr lang="en-US" baseline="0" dirty="0" smtClean="0"/>
              <a:t> the previous reading is that lead-based paint in older homes is the biggest contributing factor, this case study will help students understand that there are many other potential lead-based hazards children may come be exposed to.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AutoNum type="arabicPeriod"/>
            </a:pPr>
            <a:r>
              <a:rPr lang="en-US" dirty="0" smtClean="0"/>
              <a:t>10 </a:t>
            </a:r>
            <a:r>
              <a:rPr lang="en-US" dirty="0" err="1" smtClean="0"/>
              <a:t>ug</a:t>
            </a:r>
            <a:r>
              <a:rPr lang="en-US" dirty="0" smtClean="0"/>
              <a:t>/dl</a:t>
            </a:r>
          </a:p>
          <a:p>
            <a:pPr marL="228600" indent="-228600">
              <a:buAutoNum type="arabicPeriod"/>
            </a:pPr>
            <a:r>
              <a:rPr lang="en-US" dirty="0" smtClean="0"/>
              <a:t>Candy, folk</a:t>
            </a:r>
            <a:r>
              <a:rPr lang="en-US" baseline="0" dirty="0" smtClean="0"/>
              <a:t> &amp; traditional meds, ceramic dinnerware, metallic toys and trinkets, jewelry</a:t>
            </a:r>
          </a:p>
          <a:p>
            <a:pPr marL="228600" indent="-228600">
              <a:buAutoNum type="arabicPeriod"/>
            </a:pPr>
            <a:r>
              <a:rPr lang="en-US" baseline="0" dirty="0" smtClean="0"/>
              <a:t>The child ingested a metal heart locket which had an exceptionally high level of lead</a:t>
            </a:r>
          </a:p>
          <a:p>
            <a:pPr marL="228600" indent="-228600">
              <a:buAutoNum type="arabicPeriod"/>
            </a:pPr>
            <a:r>
              <a:rPr lang="en-US" baseline="0" dirty="0" smtClean="0"/>
              <a:t>He had a BLL of 180 </a:t>
            </a:r>
            <a:r>
              <a:rPr lang="en-US" baseline="0" dirty="0" err="1" smtClean="0"/>
              <a:t>ug</a:t>
            </a:r>
            <a:r>
              <a:rPr lang="en-US" baseline="0" dirty="0" smtClean="0"/>
              <a:t>/dl</a:t>
            </a:r>
          </a:p>
          <a:p>
            <a:pPr marL="228600" indent="-228600">
              <a:buAutoNum type="arabicPeriod"/>
            </a:pPr>
            <a:r>
              <a:rPr lang="en-US" baseline="0" dirty="0" smtClean="0"/>
              <a:t>There were no lead-paint hazards in the home and only one slightly elevated lead-dust level on a windowsill</a:t>
            </a:r>
          </a:p>
          <a:p>
            <a:pPr marL="228600" indent="-228600">
              <a:buAutoNum type="arabicPeriod"/>
            </a:pPr>
            <a:r>
              <a:rPr lang="en-US" baseline="0" dirty="0" smtClean="0"/>
              <a:t>They found a great deal of variation in the lead contents of the various lockets.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http://www.cdc.gov/nceh/lead/data/StateConfirmedByYear_1997_2012.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nceh/lead/tips.htm"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cdc.gov/nceh/lead/tips.htm" TargetMode="External"/><Relationship Id="rId4" Type="http://schemas.openxmlformats.org/officeDocument/2006/relationships/image" Target="../media/image7.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cdc.gov/mmwr/preview/mmwrhtml/mm5512a4.htm" TargetMode="External"/><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10.6:</a:t>
            </a:r>
            <a:br>
              <a:rPr lang="en-US" dirty="0" smtClean="0"/>
            </a:br>
            <a:r>
              <a:rPr lang="en-US" dirty="0" smtClean="0"/>
              <a:t>Lead Poisoning</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10.6: </a:t>
            </a:r>
            <a:r>
              <a:rPr lang="en-US" sz="2200" dirty="0" smtClean="0">
                <a:latin typeface="+mj-lt"/>
              </a:rPr>
              <a:t> </a:t>
            </a:r>
            <a:r>
              <a:rPr lang="en-US" sz="2400" dirty="0" smtClean="0"/>
              <a:t>Explain common sources and prevention methods for childhood lead poisoning.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67200" y="1295399"/>
            <a:ext cx="3733800" cy="28867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6725" y="-160108"/>
            <a:ext cx="1573566" cy="1600200"/>
          </a:xfrm>
        </p:spPr>
        <p:txBody>
          <a:bodyPr>
            <a:normAutofit/>
          </a:bodyPr>
          <a:lstStyle/>
          <a:p>
            <a:r>
              <a:rPr lang="en-US" sz="3600" b="1" dirty="0" smtClean="0"/>
              <a:t>Do Now</a:t>
            </a:r>
            <a:endParaRPr lang="en-US" sz="3600" b="1" dirty="0"/>
          </a:p>
        </p:txBody>
      </p:sp>
      <p:sp>
        <p:nvSpPr>
          <p:cNvPr id="3" name="Content Placeholder 2"/>
          <p:cNvSpPr>
            <a:spLocks noGrp="1"/>
          </p:cNvSpPr>
          <p:nvPr>
            <p:ph sz="quarter" idx="1"/>
          </p:nvPr>
        </p:nvSpPr>
        <p:spPr>
          <a:xfrm>
            <a:off x="228600" y="5113826"/>
            <a:ext cx="8537448" cy="1286974"/>
          </a:xfrm>
        </p:spPr>
        <p:txBody>
          <a:bodyPr>
            <a:normAutofit fontScale="47500" lnSpcReduction="20000"/>
          </a:bodyPr>
          <a:lstStyle/>
          <a:p>
            <a:r>
              <a:rPr lang="en-US" dirty="0" smtClean="0"/>
              <a:t>1</a:t>
            </a:r>
            <a:r>
              <a:rPr lang="en-US" dirty="0" smtClean="0"/>
              <a:t>.  How has testing for elevated blood lead levels changed over the 15 years represented in this graph?</a:t>
            </a:r>
            <a:endParaRPr lang="en-US" dirty="0" smtClean="0"/>
          </a:p>
          <a:p>
            <a:r>
              <a:rPr lang="en-US" dirty="0" smtClean="0"/>
              <a:t>2</a:t>
            </a:r>
            <a:r>
              <a:rPr lang="en-US" dirty="0" smtClean="0"/>
              <a:t>.  How have the percentage of confirmed elevated blood lead levels changed over the 15 years represented in this graph?</a:t>
            </a:r>
            <a:endParaRPr lang="en-US" dirty="0" smtClean="0"/>
          </a:p>
          <a:p>
            <a:r>
              <a:rPr lang="en-US" dirty="0" smtClean="0"/>
              <a:t>3</a:t>
            </a:r>
            <a:r>
              <a:rPr lang="en-US" dirty="0" smtClean="0"/>
              <a:t>. During what 5-year period did percentage of elevated blood lead levels drop the most?</a:t>
            </a:r>
            <a:endParaRPr lang="en-US" dirty="0" smtClean="0"/>
          </a:p>
          <a:p>
            <a:r>
              <a:rPr lang="en-US" dirty="0" smtClean="0"/>
              <a:t>4</a:t>
            </a:r>
            <a:r>
              <a:rPr lang="en-US" dirty="0" smtClean="0"/>
              <a:t>.  Name some factors that might be responsible for these trends.</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960291" y="-1"/>
            <a:ext cx="7183709" cy="5113827"/>
          </a:xfrm>
          <a:prstGeom prst="rect">
            <a:avLst/>
          </a:prstGeom>
        </p:spPr>
      </p:pic>
      <p:sp>
        <p:nvSpPr>
          <p:cNvPr id="6" name="TextBox 5"/>
          <p:cNvSpPr txBox="1"/>
          <p:nvPr/>
        </p:nvSpPr>
        <p:spPr>
          <a:xfrm>
            <a:off x="0" y="6400800"/>
            <a:ext cx="9022685" cy="369332"/>
          </a:xfrm>
          <a:prstGeom prst="rect">
            <a:avLst/>
          </a:prstGeom>
          <a:noFill/>
        </p:spPr>
        <p:txBody>
          <a:bodyPr wrap="none" rtlCol="0">
            <a:spAutoFit/>
          </a:bodyPr>
          <a:lstStyle/>
          <a:p>
            <a:r>
              <a:rPr lang="en-US" b="1" dirty="0" smtClean="0"/>
              <a:t>Source</a:t>
            </a:r>
            <a:r>
              <a:rPr lang="en-US" dirty="0" smtClean="0"/>
              <a:t>: CDC &lt;</a:t>
            </a:r>
            <a:r>
              <a:rPr lang="en-US" dirty="0" smtClean="0">
                <a:hlinkClick r:id="rId5"/>
              </a:rPr>
              <a:t>http://www.cdc.gov/nceh/lead/data/StateConfirmedByYear_1997_2012.pdf</a:t>
            </a:r>
            <a:r>
              <a:rPr lang="en-US" dirty="0" smtClean="0"/>
              <a:t>&gt;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Preventing Lead Exposure</a:t>
            </a:r>
            <a:endParaRPr lang="en-US" dirty="0" smtClean="0"/>
          </a:p>
        </p:txBody>
      </p:sp>
      <p:sp>
        <p:nvSpPr>
          <p:cNvPr id="3" name="Content Placeholder 2"/>
          <p:cNvSpPr>
            <a:spLocks noGrp="1"/>
          </p:cNvSpPr>
          <p:nvPr>
            <p:ph sz="quarter" idx="1"/>
          </p:nvPr>
        </p:nvSpPr>
        <p:spPr/>
        <p:txBody>
          <a:bodyPr>
            <a:normAutofit fontScale="92500" lnSpcReduction="10000"/>
          </a:bodyPr>
          <a:lstStyle/>
          <a:p>
            <a:r>
              <a:rPr lang="en-US" dirty="0" smtClean="0"/>
              <a:t>According </a:t>
            </a:r>
            <a:r>
              <a:rPr lang="en-US" dirty="0" smtClean="0"/>
              <a:t>to the CDC, “Today at least 4 million households have children living in them that are</a:t>
            </a:r>
            <a:r>
              <a:rPr lang="en-US" dirty="0" smtClean="0"/>
              <a:t> being </a:t>
            </a:r>
            <a:r>
              <a:rPr lang="en-US" dirty="0" smtClean="0"/>
              <a:t>exposed to high levels of lead. There </a:t>
            </a:r>
            <a:r>
              <a:rPr lang="en-US" dirty="0" smtClean="0"/>
              <a:t>are approximately </a:t>
            </a:r>
            <a:r>
              <a:rPr lang="en-US" dirty="0" smtClean="0"/>
              <a:t>half a million U.S. children ages 1-5 with blood lead levels above 5 micrograms per deciliter (µ</a:t>
            </a:r>
            <a:r>
              <a:rPr lang="en-US" dirty="0" err="1" smtClean="0"/>
              <a:t>g/dL</a:t>
            </a:r>
            <a:r>
              <a:rPr lang="en-US" dirty="0" smtClean="0"/>
              <a:t>), the reference level at which CDC recommends public health actions be initiated.  Lead exposure can affect nearly every system in the body. Because lead exposure often occurs with no obvious symptoms, it frequently goes unrecognized.</a:t>
            </a:r>
            <a:r>
              <a:rPr lang="en-US" dirty="0" smtClean="0"/>
              <a:t>” </a:t>
            </a:r>
          </a:p>
          <a:p>
            <a:pPr>
              <a:buNone/>
            </a:pPr>
            <a:r>
              <a:rPr lang="en-US" dirty="0" smtClean="0"/>
              <a:t>     	</a:t>
            </a:r>
            <a:r>
              <a:rPr lang="en-US" dirty="0" smtClean="0">
                <a:hlinkClick r:id="rId3"/>
              </a:rPr>
              <a:t>http://www.cdc.gov/nceh/lead/tips.htm</a:t>
            </a:r>
            <a:endParaRPr lang="en-US" dirty="0" smtClean="0"/>
          </a:p>
          <a:p>
            <a:endParaRPr lang="en-US" dirty="0"/>
          </a:p>
        </p:txBody>
      </p:sp>
      <p:pic>
        <p:nvPicPr>
          <p:cNvPr id="6" name="Picture 5"/>
          <p:cNvPicPr>
            <a:picLocks noChangeAspect="1"/>
          </p:cNvPicPr>
          <p:nvPr/>
        </p:nvPicPr>
        <p:blipFill>
          <a:blip r:embed="rId4"/>
          <a:stretch>
            <a:fillRect/>
          </a:stretch>
        </p:blipFill>
        <p:spPr>
          <a:xfrm>
            <a:off x="8138012" y="5562600"/>
            <a:ext cx="628035" cy="9662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Preventing Lead Exposure</a:t>
            </a:r>
            <a:endParaRPr lang="en-US" dirty="0" smtClean="0"/>
          </a:p>
        </p:txBody>
      </p:sp>
      <p:sp>
        <p:nvSpPr>
          <p:cNvPr id="3" name="Content Placeholder 2"/>
          <p:cNvSpPr>
            <a:spLocks noGrp="1"/>
          </p:cNvSpPr>
          <p:nvPr>
            <p:ph sz="quarter" idx="1"/>
          </p:nvPr>
        </p:nvSpPr>
        <p:spPr>
          <a:xfrm>
            <a:off x="369937" y="6223000"/>
            <a:ext cx="8153400" cy="533400"/>
          </a:xfrm>
        </p:spPr>
        <p:txBody>
          <a:bodyPr>
            <a:normAutofit/>
          </a:bodyPr>
          <a:lstStyle/>
          <a:p>
            <a:r>
              <a:rPr lang="en-US" dirty="0" smtClean="0">
                <a:hlinkClick r:id="rId3"/>
              </a:rPr>
              <a:t>http</a:t>
            </a:r>
            <a:r>
              <a:rPr lang="en-US" dirty="0" smtClean="0">
                <a:hlinkClick r:id="rId3"/>
              </a:rPr>
              <a:t>://www.cdc.gov/nceh/lead/tips.htm</a:t>
            </a:r>
            <a:endParaRPr lang="en-US" dirty="0" smtClean="0"/>
          </a:p>
          <a:p>
            <a:endParaRPr lang="en-US" dirty="0"/>
          </a:p>
        </p:txBody>
      </p:sp>
      <p:pic>
        <p:nvPicPr>
          <p:cNvPr id="5" name="Picture 4"/>
          <p:cNvPicPr>
            <a:picLocks noChangeAspect="1"/>
          </p:cNvPicPr>
          <p:nvPr/>
        </p:nvPicPr>
        <p:blipFill>
          <a:blip r:embed="rId4"/>
          <a:stretch>
            <a:fillRect/>
          </a:stretch>
        </p:blipFill>
        <p:spPr>
          <a:xfrm>
            <a:off x="423559" y="1631244"/>
            <a:ext cx="7841454" cy="4363224"/>
          </a:xfrm>
          <a:prstGeom prst="rect">
            <a:avLst/>
          </a:prstGeom>
        </p:spPr>
      </p:pic>
      <p:pic>
        <p:nvPicPr>
          <p:cNvPr id="6" name="Picture 5"/>
          <p:cNvPicPr>
            <a:picLocks noChangeAspect="1"/>
          </p:cNvPicPr>
          <p:nvPr/>
        </p:nvPicPr>
        <p:blipFill>
          <a:blip r:embed="rId5"/>
          <a:stretch>
            <a:fillRect/>
          </a:stretch>
        </p:blipFill>
        <p:spPr>
          <a:xfrm>
            <a:off x="8265012" y="5694236"/>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Parents Know? </a:t>
            </a:r>
            <a:endParaRPr lang="en-US" sz="4000" dirty="0" smtClean="0"/>
          </a:p>
        </p:txBody>
      </p:sp>
      <p:sp>
        <p:nvSpPr>
          <p:cNvPr id="3" name="Content Placeholder 2"/>
          <p:cNvSpPr>
            <a:spLocks noGrp="1"/>
          </p:cNvSpPr>
          <p:nvPr>
            <p:ph sz="quarter" idx="1"/>
          </p:nvPr>
        </p:nvSpPr>
        <p:spPr>
          <a:xfrm>
            <a:off x="228600" y="1600200"/>
            <a:ext cx="8153400" cy="5257800"/>
          </a:xfrm>
        </p:spPr>
        <p:txBody>
          <a:bodyPr>
            <a:normAutofit/>
          </a:bodyPr>
          <a:lstStyle/>
          <a:p>
            <a:pPr lvl="1"/>
            <a:r>
              <a:rPr lang="en-US" sz="2800" dirty="0" smtClean="0"/>
              <a:t>Do </a:t>
            </a:r>
            <a:r>
              <a:rPr lang="en-US" sz="2800" dirty="0" smtClean="0"/>
              <a:t>you think most parents are know the information you just read? </a:t>
            </a:r>
            <a:endParaRPr lang="en-US" sz="3200" dirty="0" smtClean="0"/>
          </a:p>
          <a:p>
            <a:pPr lvl="1"/>
            <a:r>
              <a:rPr lang="en-US" sz="2800" dirty="0" smtClean="0"/>
              <a:t>Which parts of the information might be more or less understood by the general public?</a:t>
            </a:r>
            <a:endParaRPr lang="en-US" sz="3200" dirty="0" smtClean="0"/>
          </a:p>
          <a:p>
            <a:pPr lvl="1"/>
            <a:r>
              <a:rPr lang="en-US" sz="2800" dirty="0" smtClean="0"/>
              <a:t>How do you think knowledge on this topic acquired by parents and guardians?</a:t>
            </a:r>
            <a:endParaRPr lang="en-US" sz="3200" dirty="0" smtClean="0"/>
          </a:p>
          <a:p>
            <a:pPr lvl="1"/>
            <a:r>
              <a:rPr lang="en-US" dirty="0" smtClean="0"/>
              <a:t>Should further efforts to educate parents and guardians take place? If so, how</a:t>
            </a:r>
            <a:r>
              <a:rPr lang="en-US" dirty="0" smtClean="0"/>
              <a:t>?</a:t>
            </a:r>
            <a:r>
              <a:rPr lang="en-US" sz="3600" dirty="0" smtClean="0"/>
              <a:t> </a:t>
            </a:r>
          </a:p>
          <a:p>
            <a:pPr lvl="1"/>
            <a:r>
              <a:rPr lang="en-US" sz="2800" dirty="0" smtClean="0"/>
              <a:t>What </a:t>
            </a:r>
            <a:r>
              <a:rPr lang="en-US" sz="2800" dirty="0" smtClean="0"/>
              <a:t>other factors besides education may act as barriers for parents from making their home safe from lead hazards?</a:t>
            </a:r>
          </a:p>
          <a:p>
            <a:pPr lvl="1"/>
            <a:endParaRPr lang="en-US" sz="2400" dirty="0" smtClean="0"/>
          </a:p>
          <a:p>
            <a:endParaRPr lang="en-US" b="1" dirty="0"/>
          </a:p>
        </p:txBody>
      </p:sp>
      <p:pic>
        <p:nvPicPr>
          <p:cNvPr id="5" name="Picture 4"/>
          <p:cNvPicPr>
            <a:picLocks noChangeAspect="1"/>
          </p:cNvPicPr>
          <p:nvPr/>
        </p:nvPicPr>
        <p:blipFill>
          <a:blip r:embed="rId3"/>
          <a:stretch>
            <a:fillRect/>
          </a:stretch>
        </p:blipFill>
        <p:spPr>
          <a:xfrm>
            <a:off x="8077200" y="6202822"/>
            <a:ext cx="688848" cy="50914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Study</a:t>
            </a:r>
            <a:endParaRPr lang="en-US" dirty="0" smtClean="0"/>
          </a:p>
        </p:txBody>
      </p:sp>
      <p:sp>
        <p:nvSpPr>
          <p:cNvPr id="3" name="Content Placeholder 2"/>
          <p:cNvSpPr>
            <a:spLocks noGrp="1"/>
          </p:cNvSpPr>
          <p:nvPr>
            <p:ph sz="quarter" idx="1"/>
          </p:nvPr>
        </p:nvSpPr>
        <p:spPr/>
        <p:txBody>
          <a:bodyPr/>
          <a:lstStyle/>
          <a:p>
            <a:r>
              <a:rPr lang="en-US" dirty="0" smtClean="0"/>
              <a:t>Read </a:t>
            </a:r>
            <a:r>
              <a:rPr lang="en-US" dirty="0" smtClean="0"/>
              <a:t>the case study</a:t>
            </a:r>
            <a:r>
              <a:rPr lang="en-US" b="1" dirty="0" smtClean="0"/>
              <a:t> “Death of a Child After Ingestion of a Metallic Charm --- Minnesota, 2006”</a:t>
            </a:r>
            <a:r>
              <a:rPr lang="en-US" dirty="0" smtClean="0"/>
              <a:t> from the CDC MMWR report  </a:t>
            </a:r>
            <a:endParaRPr lang="en-US" dirty="0" smtClean="0"/>
          </a:p>
          <a:p>
            <a:endParaRPr lang="en-US" dirty="0" smtClean="0"/>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Rectangle 5"/>
          <p:cNvSpPr/>
          <p:nvPr/>
        </p:nvSpPr>
        <p:spPr>
          <a:xfrm>
            <a:off x="272487" y="6447279"/>
            <a:ext cx="7703117" cy="369332"/>
          </a:xfrm>
          <a:prstGeom prst="rect">
            <a:avLst/>
          </a:prstGeom>
        </p:spPr>
        <p:txBody>
          <a:bodyPr wrap="square">
            <a:spAutoFit/>
          </a:bodyPr>
          <a:lstStyle/>
          <a:p>
            <a:r>
              <a:rPr lang="en-US" dirty="0" smtClean="0"/>
              <a:t>Source: </a:t>
            </a:r>
            <a:r>
              <a:rPr lang="en-US" dirty="0" smtClean="0">
                <a:hlinkClick r:id="rId4"/>
              </a:rPr>
              <a:t>http://www.cdc.gov/mmwr/preview/mmwrhtml/mm5512a4.htm</a:t>
            </a:r>
            <a:endParaRPr lang="en-US" dirty="0"/>
          </a:p>
        </p:txBody>
      </p:sp>
      <p:pic>
        <p:nvPicPr>
          <p:cNvPr id="7" name="Picture 6"/>
          <p:cNvPicPr>
            <a:picLocks noChangeAspect="1"/>
          </p:cNvPicPr>
          <p:nvPr/>
        </p:nvPicPr>
        <p:blipFill>
          <a:blip r:embed="rId5"/>
          <a:stretch>
            <a:fillRect/>
          </a:stretch>
        </p:blipFill>
        <p:spPr>
          <a:xfrm>
            <a:off x="612648" y="3342646"/>
            <a:ext cx="6934152" cy="275335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Case Study Debrief</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92500" lnSpcReduction="10000"/>
          </a:bodyPr>
          <a:lstStyle/>
          <a:p>
            <a:r>
              <a:rPr lang="en-US" dirty="0" smtClean="0"/>
              <a:t>Answer </a:t>
            </a:r>
            <a:r>
              <a:rPr lang="en-US" dirty="0" smtClean="0"/>
              <a:t>the following questions based on the case study</a:t>
            </a:r>
            <a:r>
              <a:rPr lang="en-US" dirty="0" smtClean="0"/>
              <a:t>. </a:t>
            </a:r>
            <a:endParaRPr lang="en-US" dirty="0" smtClean="0"/>
          </a:p>
          <a:p>
            <a:pPr lvl="1"/>
            <a:r>
              <a:rPr lang="en-US" dirty="0" smtClean="0"/>
              <a:t>1.  What blood lead levels (BLL) are considered elevated for children?  </a:t>
            </a:r>
          </a:p>
          <a:p>
            <a:pPr lvl="1"/>
            <a:r>
              <a:rPr lang="en-US" dirty="0" smtClean="0"/>
              <a:t>2.  What are some possible sources of exposure to lead besides paint that were mentioned?</a:t>
            </a:r>
          </a:p>
          <a:p>
            <a:pPr lvl="1"/>
            <a:r>
              <a:rPr lang="en-US" dirty="0" smtClean="0"/>
              <a:t>3.  How did the child in the case study die?</a:t>
            </a:r>
          </a:p>
          <a:p>
            <a:pPr lvl="1"/>
            <a:r>
              <a:rPr lang="en-US" dirty="0" smtClean="0"/>
              <a:t>4. What was the child’s BLL at death?</a:t>
            </a:r>
          </a:p>
          <a:p>
            <a:pPr lvl="1"/>
            <a:r>
              <a:rPr lang="en-US" dirty="0" smtClean="0"/>
              <a:t>5. What were the results of the inspection of the boy’s home?</a:t>
            </a:r>
          </a:p>
          <a:p>
            <a:pPr lvl="1"/>
            <a:r>
              <a:rPr lang="en-US" dirty="0" smtClean="0"/>
              <a:t>6. What did CDC scientists find when they purchased and tested charms like the one the boy ingested?</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 </a:t>
            </a:r>
            <a:r>
              <a:rPr lang="en-US" dirty="0" smtClean="0"/>
              <a:t>Lead </a:t>
            </a:r>
            <a:r>
              <a:rPr lang="en-US" dirty="0" smtClean="0"/>
              <a:t>Poisoning</a:t>
            </a:r>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Fill </a:t>
            </a:r>
            <a:r>
              <a:rPr lang="en-US" dirty="0" smtClean="0"/>
              <a:t>in the table below with information about lead poisoning</a:t>
            </a:r>
            <a:r>
              <a:rPr lang="en-US" dirty="0" smtClean="0"/>
              <a:t>.</a:t>
            </a:r>
            <a:r>
              <a:rPr lang="en-US" b="1" dirty="0" smtClean="0"/>
              <a:t> </a:t>
            </a:r>
            <a:endParaRPr lang="en-US" dirty="0" smtClean="0"/>
          </a:p>
          <a:p>
            <a:endParaRPr lang="en-US" b="1" dirty="0"/>
          </a:p>
        </p:txBody>
      </p:sp>
      <p:pic>
        <p:nvPicPr>
          <p:cNvPr id="7" name="Picture 6"/>
          <p:cNvPicPr>
            <a:picLocks noChangeAspect="1"/>
          </p:cNvPicPr>
          <p:nvPr/>
        </p:nvPicPr>
        <p:blipFill>
          <a:blip r:embed="rId4"/>
          <a:stretch>
            <a:fillRect/>
          </a:stretch>
        </p:blipFill>
        <p:spPr>
          <a:xfrm>
            <a:off x="370215" y="3332126"/>
            <a:ext cx="8382000" cy="18349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 </a:t>
            </a:r>
            <a:r>
              <a:rPr lang="en-US" b="1" dirty="0" smtClean="0"/>
              <a:t>Your Home</a:t>
            </a:r>
            <a:endParaRPr lang="en-US" dirty="0" smtClean="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Gather </a:t>
            </a:r>
            <a:r>
              <a:rPr lang="en-US" dirty="0" smtClean="0"/>
              <a:t>information about possible lead hazards in your own home by talking with your parents and doing any further research. Make a list of the possible hazards and prevention strategies already being used in your home.</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3609</TotalTime>
  <Words>1066</Words>
  <Application>Microsoft Macintosh PowerPoint</Application>
  <PresentationFormat>On-screen Show (4:3)</PresentationFormat>
  <Paragraphs>64</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10.6: Lead Poisoning</vt:lpstr>
      <vt:lpstr>Do Now</vt:lpstr>
      <vt:lpstr> Preventing Lead Exposure</vt:lpstr>
      <vt:lpstr> Preventing Lead Exposure</vt:lpstr>
      <vt:lpstr>What Do Parents Know? </vt:lpstr>
      <vt:lpstr>Case Study</vt:lpstr>
      <vt:lpstr> Case Study Debrief</vt:lpstr>
      <vt:lpstr>Assess: Lead Poisoning</vt:lpstr>
      <vt:lpstr>Assess Your Home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77</cp:revision>
  <dcterms:created xsi:type="dcterms:W3CDTF">2014-05-06T19:51:59Z</dcterms:created>
  <dcterms:modified xsi:type="dcterms:W3CDTF">2014-05-07T02:14:41Z</dcterms:modified>
</cp:coreProperties>
</file>