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Default Extension="vml" ContentType="application/vnd.openxmlformats-officedocument.vmlDrawing"/>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8" r:id="rId4"/>
    <p:sldId id="259" r:id="rId5"/>
    <p:sldId id="269" r:id="rId6"/>
    <p:sldId id="266"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www.cdc.gov/climateandhealth/"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dc.gov/climateandhealth/" TargetMode="External"/><Relationship Id="rId4" Type="http://schemas.openxmlformats.org/officeDocument/2006/relationships/hyperlink" Target="http://www.cdc.gov/climateandhealth/effects/default.htm" TargetMode="External"/><Relationship Id="rId5" Type="http://schemas.openxmlformats.org/officeDocument/2006/relationships/hyperlink" Target="http://ephtracking.cdc.gov/showClimateChangeLanding.action" TargetMode="External"/><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give students space to consider, research, and make informed conclusions about climate change and its impact on health. Students will begin by identifying their own current knowledge and questions on the topic. Then they will work with a partner to brainstorm all the ways they think climate might affect health. Next students will read about the climate and health, answering guiding questions along the way. Finally students will diagram how the climate affects health and engage in a challenge to prioritize and market a particular aspect of climate change and health that will appeal to a target audience, be compelling, and have the potential to make a change in the health of our climate and/or ourselves, as a result.</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Image source:  </a:t>
            </a:r>
            <a:r>
              <a:rPr lang="en-US" sz="1200" kern="1200" dirty="0" smtClean="0">
                <a:solidFill>
                  <a:schemeClr val="tx1"/>
                </a:solidFill>
                <a:latin typeface="+mn-lt"/>
                <a:ea typeface="+mn-ea"/>
                <a:cs typeface="+mn-cs"/>
              </a:rPr>
              <a:t>NASA image by Jeff Schmaltz, MODIS Rapid Response Team, Goddard Space Flight </a:t>
            </a:r>
            <a:r>
              <a:rPr lang="en-US" sz="1200" kern="1200" dirty="0" err="1" smtClean="0">
                <a:solidFill>
                  <a:schemeClr val="tx1"/>
                </a:solidFill>
                <a:latin typeface="+mn-lt"/>
                <a:ea typeface="+mn-ea"/>
                <a:cs typeface="+mn-cs"/>
              </a:rPr>
              <a:t>Cente</a:t>
            </a:r>
            <a:endParaRPr lang="en-US" sz="1200" kern="1200" dirty="0" smtClean="0">
              <a:solidFill>
                <a:schemeClr val="tx1"/>
              </a:solidFill>
              <a:latin typeface="+mn-lt"/>
              <a:ea typeface="+mn-ea"/>
              <a:cs typeface="+mn-cs"/>
            </a:endParaRPr>
          </a:p>
          <a:p>
            <a:r>
              <a:rPr lang="en-US" dirty="0" smtClean="0"/>
              <a:t>  (http://en.wikipedia.org/wiki/File:Megi_2010-10-18_0235Z.jpg)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Encourage</a:t>
            </a:r>
            <a:r>
              <a:rPr lang="en-US" sz="1200" kern="1200" baseline="0" dirty="0" smtClean="0">
                <a:solidFill>
                  <a:schemeClr val="tx1"/>
                </a:solidFill>
                <a:latin typeface="+mn-lt"/>
                <a:ea typeface="+mn-ea"/>
                <a:cs typeface="+mn-cs"/>
              </a:rPr>
              <a:t> students to treat this as a free-write. Try to continuously write in t</a:t>
            </a:r>
            <a:r>
              <a:rPr lang="en-US" sz="1200" kern="1200" baseline="0" dirty="0" smtClean="0">
                <a:solidFill>
                  <a:schemeClr val="tx1"/>
                </a:solidFill>
                <a:latin typeface="+mn-lt"/>
                <a:ea typeface="+mn-ea"/>
                <a:cs typeface="+mn-cs"/>
                <a:hlinkClick r:id="rId3"/>
              </a:rPr>
              <a:t>he</a:t>
            </a:r>
            <a:r>
              <a:rPr lang="en-US" sz="1200" kern="1200" baseline="0" dirty="0" smtClean="0">
                <a:solidFill>
                  <a:schemeClr val="tx1"/>
                </a:solidFill>
                <a:latin typeface="+mn-lt"/>
                <a:ea typeface="+mn-ea"/>
                <a:cs typeface="+mn-cs"/>
              </a:rPr>
              <a:t> amount of time given, in order to keep their brains flowing and moving. T</a:t>
            </a:r>
            <a:r>
              <a:rPr lang="en-US" sz="1200" kern="1200" baseline="0" dirty="0" smtClean="0">
                <a:solidFill>
                  <a:schemeClr val="tx1"/>
                </a:solidFill>
                <a:latin typeface="+mn-lt"/>
                <a:ea typeface="+mn-ea"/>
                <a:cs typeface="+mn-cs"/>
                <a:hlinkClick r:id="rId3"/>
              </a:rPr>
              <a:t>h</a:t>
            </a:r>
            <a:r>
              <a:rPr lang="en-US" sz="1200" kern="1200" baseline="0" dirty="0" smtClean="0">
                <a:solidFill>
                  <a:schemeClr val="tx1"/>
                </a:solidFill>
                <a:latin typeface="+mn-lt"/>
                <a:ea typeface="+mn-ea"/>
                <a:cs typeface="+mn-cs"/>
              </a:rPr>
              <a:t>ere are no right or wrong answers!</a:t>
            </a:r>
            <a:endParaRPr lang="en-US" sz="1200" b="1" u="sng" kern="1200" dirty="0" smtClean="0">
              <a:solidFill>
                <a:schemeClr val="tx1"/>
              </a:solidFill>
              <a:latin typeface="+mn-lt"/>
              <a:ea typeface="+mn-ea"/>
              <a:cs typeface="+mn-cs"/>
              <a:hlinkClick r:id="rId3"/>
            </a:endParaRPr>
          </a:p>
          <a:p>
            <a:endParaRPr lang="en-US" sz="1200" b="1" u="sng" kern="1200" dirty="0" smtClean="0">
              <a:solidFill>
                <a:schemeClr val="tx1"/>
              </a:solidFill>
              <a:latin typeface="+mn-lt"/>
              <a:ea typeface="+mn-ea"/>
              <a:cs typeface="+mn-cs"/>
              <a:hlinkClick r:id="rId3"/>
            </a:endParaRPr>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good background sources:</a:t>
            </a:r>
          </a:p>
          <a:p>
            <a:r>
              <a:rPr lang="en-US" sz="1200" b="1" u="sng" kern="1200" dirty="0" smtClean="0">
                <a:solidFill>
                  <a:schemeClr val="tx1"/>
                </a:solidFill>
                <a:latin typeface="+mn-lt"/>
                <a:ea typeface="+mn-ea"/>
                <a:cs typeface="+mn-cs"/>
                <a:hlinkClick r:id="rId3"/>
              </a:rPr>
              <a:t>http://www.cdc.gov/climateandhealth/</a:t>
            </a:r>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hlinkClick r:id="rId4"/>
              </a:rPr>
              <a:t>http://www.cdc.gov/climateandhealth/effects/default.htm</a:t>
            </a:r>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hlinkClick r:id="rId5"/>
              </a:rPr>
              <a:t>http://ephtracking.cdc.gov/showClimateChangeLanding.action</a:t>
            </a:r>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http://ephtracking.cdc.gov/QueryPanel/EPHTNQuery/EPHTQuery.html?c</a:t>
            </a:r>
            <a:r>
              <a:rPr lang="en-US" sz="1200" b="1" kern="1200" dirty="0" smtClean="0">
                <a:solidFill>
                  <a:schemeClr val="tx1"/>
                </a:solidFill>
                <a:latin typeface="+mn-lt"/>
                <a:ea typeface="+mn-ea"/>
                <a:cs typeface="+mn-cs"/>
              </a:rPr>
              <a:t>=</a:t>
            </a:r>
            <a:r>
              <a:rPr lang="en-US" sz="1200" b="1" kern="1200" dirty="0" err="1" smtClean="0">
                <a:solidFill>
                  <a:schemeClr val="tx1"/>
                </a:solidFill>
                <a:latin typeface="+mn-lt"/>
                <a:ea typeface="+mn-ea"/>
                <a:cs typeface="+mn-cs"/>
              </a:rPr>
              <a:t>CC&amp;i</a:t>
            </a:r>
            <a:r>
              <a:rPr lang="en-US" sz="1200" b="1" kern="1200" dirty="0" smtClean="0">
                <a:solidFill>
                  <a:schemeClr val="tx1"/>
                </a:solidFill>
                <a:latin typeface="+mn-lt"/>
                <a:ea typeface="+mn-ea"/>
                <a:cs typeface="+mn-cs"/>
              </a:rPr>
              <a:t>=-1&amp;m=-1#</a:t>
            </a:r>
            <a:endParaRPr lang="en-US" sz="1200" kern="1200" dirty="0" smtClean="0">
              <a:solidFill>
                <a:schemeClr val="tx1"/>
              </a:solidFill>
              <a:latin typeface="+mn-lt"/>
              <a:ea typeface="+mn-ea"/>
              <a:cs typeface="+mn-cs"/>
            </a:endParaRPr>
          </a:p>
          <a:p>
            <a:pPr marL="228600" indent="-22860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“Who is responsible for the climate?”</a:t>
            </a:r>
            <a:r>
              <a:rPr lang="en-US" baseline="0" dirty="0" smtClean="0"/>
              <a:t> Likely, answers will be that we all our, or a variety of entities are—citizens, government, businesses, organizations, etc. Push students to be clear about WHO is responsible for WHAT.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Diagram will help students see better</a:t>
            </a:r>
            <a:r>
              <a:rPr lang="en-US" baseline="0" dirty="0" smtClean="0"/>
              <a:t> understand the connections and dig deeper in their research, if needed.</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One example:</a:t>
            </a:r>
            <a:r>
              <a:rPr lang="en-US" baseline="0" dirty="0" smtClean="0"/>
              <a:t>  The push to reduce/eliminate unnecessary idling of cars/vehicles. </a:t>
            </a:r>
            <a:r>
              <a:rPr lang="en-US" baseline="0" dirty="0" err="1" smtClean="0"/>
              <a:t>http://idlefreevt.org/idling-facts.html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purpose of this homework assignment is to get students to take ownership of their work, learn from others’ positive/constructive feedback, and reflect critically upon their own ideas, evidence, and  plans.  If possible, have each team meet at the start of next class to share the feedback they received with fellow teammates, and even possibly with the entire class.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5.png"/><Relationship Id="rId5" Type="http://schemas.openxmlformats.org/officeDocument/2006/relationships/oleObject" Target="???"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cdc.gov/climateandhealth/effects/default.htm" TargetMode="External"/><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1" Type="http://schemas.openxmlformats.org/officeDocument/2006/relationships/hyperlink" Target="http://www.cdc.gov/climateandhealth/effects/human_development.htm" TargetMode="External"/><Relationship Id="rId12" Type="http://schemas.openxmlformats.org/officeDocument/2006/relationships/hyperlink" Target="http://www.cdc.gov/climateandhealth/effects/mental_health.htm" TargetMode="External"/><Relationship Id="rId13" Type="http://schemas.openxmlformats.org/officeDocument/2006/relationships/hyperlink" Target="http://www.cdc.gov/climateandhealth/effects/neurological.htm" TargetMode="External"/><Relationship Id="rId14" Type="http://schemas.openxmlformats.org/officeDocument/2006/relationships/hyperlink" Target="http://www.cdc.gov/climateandhealth/effects/cancer.htm" TargetMode="External"/><Relationship Id="rId1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hyperlink" Target="http://www.cdc.gov/climateandhealth/effects/heat_related.htm" TargetMode="External"/><Relationship Id="rId5" Type="http://schemas.openxmlformats.org/officeDocument/2006/relationships/hyperlink" Target="http://www.cdc.gov/climateandhealth/effects/airway_diseases.htm" TargetMode="External"/><Relationship Id="rId6" Type="http://schemas.openxmlformats.org/officeDocument/2006/relationships/hyperlink" Target="http://www.cdc.gov/climateandhealth/effects/vectorborne.htm" TargetMode="External"/><Relationship Id="rId7" Type="http://schemas.openxmlformats.org/officeDocument/2006/relationships/hyperlink" Target="http://www.cdc.gov/climateandhealth/effects/stroke.htm" TargetMode="External"/><Relationship Id="rId8" Type="http://schemas.openxmlformats.org/officeDocument/2006/relationships/hyperlink" Target="http://www.cdc.gov/climateandhealth/effects/weather_related.htm" TargetMode="External"/><Relationship Id="rId9" Type="http://schemas.openxmlformats.org/officeDocument/2006/relationships/hyperlink" Target="http://www.cdc.gov/climateandhealth/effects/foodborne.htm" TargetMode="External"/><Relationship Id="rId10" Type="http://schemas.openxmlformats.org/officeDocument/2006/relationships/hyperlink" Target="http://www.cdc.gov/climateandhealth/effects/waterborne.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10.5:</a:t>
            </a:r>
            <a:br>
              <a:rPr lang="en-US" dirty="0" smtClean="0"/>
            </a:br>
            <a:r>
              <a:rPr lang="en-US" dirty="0" smtClean="0"/>
              <a:t>Climate &amp; Health</a:t>
            </a:r>
            <a:endParaRPr lang="en-US" sz="4444" dirty="0"/>
          </a:p>
        </p:txBody>
      </p:sp>
      <p:sp>
        <p:nvSpPr>
          <p:cNvPr id="3" name="Subtitle 2"/>
          <p:cNvSpPr>
            <a:spLocks noGrp="1"/>
          </p:cNvSpPr>
          <p:nvPr>
            <p:ph type="subTitle" idx="1"/>
          </p:nvPr>
        </p:nvSpPr>
        <p:spPr/>
        <p:txBody>
          <a:bodyPr/>
          <a:lstStyle/>
          <a:p>
            <a:r>
              <a:rPr lang="en-US" dirty="0" smtClean="0"/>
              <a:t>Module 10</a:t>
            </a:r>
            <a:r>
              <a:rPr lang="en-US" smtClean="0"/>
              <a:t>: Environmental Health</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10.5: </a:t>
            </a:r>
            <a:r>
              <a:rPr lang="en-US" sz="2200" dirty="0" smtClean="0">
                <a:latin typeface="+mj-lt"/>
              </a:rPr>
              <a:t> </a:t>
            </a:r>
            <a:r>
              <a:rPr lang="en-US" sz="2400" dirty="0" smtClean="0"/>
              <a:t>Influence others to make positive choices with respect to climate and health. </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5486400" y="659487"/>
            <a:ext cx="2743200" cy="35969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a:t>
            </a:r>
            <a:r>
              <a:rPr lang="en-US" dirty="0" smtClean="0"/>
              <a:t> Climate K-W Chart</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What </a:t>
            </a:r>
            <a:r>
              <a:rPr lang="en-US" dirty="0" smtClean="0"/>
              <a:t>do you </a:t>
            </a:r>
            <a:r>
              <a:rPr lang="en-US" b="1" u="sng" dirty="0" smtClean="0"/>
              <a:t>K</a:t>
            </a:r>
            <a:r>
              <a:rPr lang="en-US" dirty="0" smtClean="0"/>
              <a:t>NOW and </a:t>
            </a:r>
            <a:r>
              <a:rPr lang="en-US" b="1" u="sng" dirty="0" smtClean="0"/>
              <a:t>W</a:t>
            </a:r>
            <a:r>
              <a:rPr lang="en-US" dirty="0" smtClean="0"/>
              <a:t>ANT TO KNOW about the relationship between climate and health?</a:t>
            </a:r>
          </a:p>
          <a:p>
            <a:pPr>
              <a:buNone/>
            </a:pPr>
            <a:r>
              <a:rPr lang="en-US" b="1" dirty="0" smtClean="0"/>
              <a:t> </a:t>
            </a:r>
            <a:endParaRPr lang="en-US" dirty="0" smtClean="0"/>
          </a:p>
          <a:p>
            <a:endParaRPr lang="en-US" dirty="0"/>
          </a:p>
        </p:txBody>
      </p:sp>
      <p:pic>
        <p:nvPicPr>
          <p:cNvPr id="4" name="Picture 3"/>
          <p:cNvPicPr>
            <a:picLocks noChangeAspect="1"/>
          </p:cNvPicPr>
          <p:nvPr/>
        </p:nvPicPr>
        <p:blipFill>
          <a:blip r:embed="rId4"/>
          <a:stretch>
            <a:fillRect/>
          </a:stretch>
        </p:blipFill>
        <p:spPr>
          <a:xfrm>
            <a:off x="7889363" y="5670133"/>
            <a:ext cx="993648" cy="935198"/>
          </a:xfrm>
          <a:prstGeom prst="rect">
            <a:avLst/>
          </a:prstGeom>
        </p:spPr>
      </p:pic>
      <p:graphicFrame>
        <p:nvGraphicFramePr>
          <p:cNvPr id="16386" name="Object 2"/>
          <p:cNvGraphicFramePr>
            <a:graphicFrameLocks noChangeAspect="1"/>
          </p:cNvGraphicFramePr>
          <p:nvPr/>
        </p:nvGraphicFramePr>
        <p:xfrm>
          <a:off x="332398" y="2971800"/>
          <a:ext cx="7556965" cy="3124200"/>
        </p:xfrm>
        <a:graphic>
          <a:graphicData uri="http://schemas.openxmlformats.org/presentationml/2006/ole">
            <p:oleObj spid="_x0000_s16386" name="Document" r:id="rId5" imgW="5867400" imgH="2425700" progId="Word.Document.12">
              <p:link updateAutomatic="1"/>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b="1" dirty="0" smtClean="0"/>
              <a:t>How does the climate affect our health?</a:t>
            </a:r>
            <a:endParaRPr lang="en-US" dirty="0" smtClean="0"/>
          </a:p>
          <a:p>
            <a:r>
              <a:rPr lang="en-US" dirty="0" smtClean="0"/>
              <a:t>With a partner, list as many ways as you can come up with in the box below:</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pic>
        <p:nvPicPr>
          <p:cNvPr id="5" name="Picture 4"/>
          <p:cNvPicPr>
            <a:picLocks noChangeAspect="1"/>
          </p:cNvPicPr>
          <p:nvPr/>
        </p:nvPicPr>
        <p:blipFill>
          <a:blip r:embed="rId4"/>
          <a:stretch>
            <a:fillRect/>
          </a:stretch>
        </p:blipFill>
        <p:spPr>
          <a:xfrm>
            <a:off x="1487647" y="3229231"/>
            <a:ext cx="5737098" cy="336510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Climate &amp; Health</a:t>
            </a:r>
            <a:endParaRPr lang="en-US" sz="4000" dirty="0" smtClean="0"/>
          </a:p>
        </p:txBody>
      </p:sp>
      <p:sp>
        <p:nvSpPr>
          <p:cNvPr id="3" name="Content Placeholder 2"/>
          <p:cNvSpPr>
            <a:spLocks noGrp="1"/>
          </p:cNvSpPr>
          <p:nvPr>
            <p:ph sz="quarter" idx="1"/>
          </p:nvPr>
        </p:nvSpPr>
        <p:spPr>
          <a:xfrm>
            <a:off x="612648" y="1600200"/>
            <a:ext cx="8153400" cy="4928608"/>
          </a:xfrm>
        </p:spPr>
        <p:txBody>
          <a:bodyPr>
            <a:normAutofit fontScale="85000" lnSpcReduction="20000"/>
          </a:bodyPr>
          <a:lstStyle/>
          <a:p>
            <a:r>
              <a:rPr lang="en-US" sz="3200" dirty="0" smtClean="0"/>
              <a:t>A</a:t>
            </a:r>
            <a:r>
              <a:rPr lang="en-US" sz="3200" dirty="0" smtClean="0"/>
              <a:t>.  Go </a:t>
            </a:r>
            <a:r>
              <a:rPr lang="en-US" sz="3200" dirty="0" smtClean="0"/>
              <a:t>to the CDC site:  </a:t>
            </a:r>
          </a:p>
          <a:p>
            <a:endParaRPr lang="en-US" sz="2353" dirty="0" smtClean="0">
              <a:hlinkClick r:id="rId3"/>
            </a:endParaRPr>
          </a:p>
          <a:p>
            <a:pPr lvl="1"/>
            <a:r>
              <a:rPr lang="en-US" sz="2053" dirty="0" smtClean="0">
                <a:hlinkClick r:id="rId3"/>
              </a:rPr>
              <a:t>http</a:t>
            </a:r>
            <a:r>
              <a:rPr lang="en-US" sz="2053" dirty="0" smtClean="0">
                <a:hlinkClick r:id="rId3"/>
              </a:rPr>
              <a:t>://www.cdc.gov/climateandhealth/effects/default.htm</a:t>
            </a:r>
            <a:endParaRPr lang="en-US" sz="2524" dirty="0" smtClean="0"/>
          </a:p>
          <a:p>
            <a:r>
              <a:rPr lang="en-US" sz="3200" dirty="0" smtClean="0"/>
              <a:t>B</a:t>
            </a:r>
            <a:r>
              <a:rPr lang="en-US" sz="3200" dirty="0" smtClean="0"/>
              <a:t>.  Read about Climate &amp; Health, answering the questions below as you read</a:t>
            </a:r>
            <a:r>
              <a:rPr lang="en-US" sz="3200" dirty="0" smtClean="0"/>
              <a:t>. </a:t>
            </a:r>
            <a:endParaRPr lang="en-US" sz="3600" dirty="0" smtClean="0"/>
          </a:p>
          <a:p>
            <a:pPr lvl="1"/>
            <a:r>
              <a:rPr lang="en-US" dirty="0" smtClean="0"/>
              <a:t>What is climate change?</a:t>
            </a:r>
            <a:endParaRPr lang="en-US" sz="3000" dirty="0" smtClean="0"/>
          </a:p>
          <a:p>
            <a:pPr lvl="1"/>
            <a:r>
              <a:rPr lang="en-US" dirty="0" smtClean="0"/>
              <a:t>What </a:t>
            </a:r>
            <a:r>
              <a:rPr lang="en-US" dirty="0" smtClean="0"/>
              <a:t>is happening to the world’s climate currently?</a:t>
            </a:r>
            <a:endParaRPr lang="en-US" sz="3000" dirty="0" smtClean="0"/>
          </a:p>
          <a:p>
            <a:pPr lvl="1"/>
            <a:r>
              <a:rPr lang="en-US" dirty="0" smtClean="0"/>
              <a:t>What </a:t>
            </a:r>
            <a:r>
              <a:rPr lang="en-US" dirty="0" smtClean="0"/>
              <a:t>potential health effects can be caused by the changing climate?</a:t>
            </a:r>
            <a:endParaRPr lang="en-US" sz="3000" dirty="0" smtClean="0"/>
          </a:p>
          <a:p>
            <a:pPr lvl="1"/>
            <a:r>
              <a:rPr lang="en-US" dirty="0" smtClean="0"/>
              <a:t>How </a:t>
            </a:r>
            <a:r>
              <a:rPr lang="en-US" dirty="0" smtClean="0"/>
              <a:t>might higher temperatures lead to increasing respiratory disease?</a:t>
            </a:r>
            <a:endParaRPr lang="en-US" sz="3000" dirty="0" smtClean="0"/>
          </a:p>
          <a:p>
            <a:pPr lvl="1"/>
            <a:r>
              <a:rPr lang="en-US" dirty="0" smtClean="0"/>
              <a:t>What </a:t>
            </a:r>
            <a:r>
              <a:rPr lang="en-US" dirty="0" smtClean="0"/>
              <a:t>types of extreme weather events can pose risks to humans?</a:t>
            </a:r>
            <a:endParaRPr lang="en-US" sz="3000" dirty="0" smtClean="0"/>
          </a:p>
          <a:p>
            <a:pPr lvl="1"/>
            <a:r>
              <a:rPr lang="en-US" dirty="0" smtClean="0"/>
              <a:t>Name </a:t>
            </a:r>
            <a:r>
              <a:rPr lang="en-US" dirty="0" smtClean="0"/>
              <a:t>two other indirect exposures and effects from climate change.</a:t>
            </a:r>
            <a:endParaRPr lang="en-US" sz="3000" dirty="0" smtClean="0"/>
          </a:p>
          <a:p>
            <a:endParaRPr lang="en-US" b="1" dirty="0"/>
          </a:p>
        </p:txBody>
      </p:sp>
      <p:pic>
        <p:nvPicPr>
          <p:cNvPr id="5" name="Picture 4"/>
          <p:cNvPicPr>
            <a:picLocks noChangeAspect="1"/>
          </p:cNvPicPr>
          <p:nvPr/>
        </p:nvPicPr>
        <p:blipFill>
          <a:blip r:embed="rId4"/>
          <a:stretch>
            <a:fillRect/>
          </a:stretch>
        </p:blipFill>
        <p:spPr>
          <a:xfrm>
            <a:off x="5100178" y="154116"/>
            <a:ext cx="3665870" cy="2130168"/>
          </a:xfrm>
          <a:prstGeom prst="rect">
            <a:avLst/>
          </a:prstGeom>
        </p:spPr>
      </p:pic>
      <p:pic>
        <p:nvPicPr>
          <p:cNvPr id="6" name="Picture 5"/>
          <p:cNvPicPr>
            <a:picLocks noChangeAspect="1"/>
          </p:cNvPicPr>
          <p:nvPr/>
        </p:nvPicPr>
        <p:blipFill>
          <a:blip r:embed="rId5"/>
          <a:stretch>
            <a:fillRect/>
          </a:stretch>
        </p:blipFill>
        <p:spPr>
          <a:xfrm>
            <a:off x="8153400" y="6145601"/>
            <a:ext cx="851224" cy="55018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Potential Climate Change Health Effects</a:t>
            </a:r>
            <a:endParaRPr lang="en-US" sz="3200" dirty="0" smtClean="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5030660"/>
          </a:xfrm>
        </p:spPr>
        <p:txBody>
          <a:bodyPr>
            <a:normAutofit fontScale="85000" lnSpcReduction="20000"/>
          </a:bodyPr>
          <a:lstStyle/>
          <a:p>
            <a:r>
              <a:rPr lang="en-US" sz="3200" dirty="0" smtClean="0"/>
              <a:t>With </a:t>
            </a:r>
            <a:r>
              <a:rPr lang="en-US" sz="3200" dirty="0" smtClean="0"/>
              <a:t>a partner, select one possible climate change health effect and draw a diagram of how it can occur in relation to climate and health. </a:t>
            </a:r>
            <a:endParaRPr lang="en-US" sz="3600" dirty="0" smtClean="0"/>
          </a:p>
          <a:p>
            <a:pPr lvl="2"/>
            <a:r>
              <a:rPr lang="en-US" sz="2400" dirty="0" smtClean="0">
                <a:hlinkClick r:id="rId4"/>
              </a:rPr>
              <a:t>Heat-Related Morbidity and Mortality</a:t>
            </a:r>
            <a:endParaRPr lang="en-US" sz="2800" dirty="0" smtClean="0"/>
          </a:p>
          <a:p>
            <a:pPr lvl="2"/>
            <a:r>
              <a:rPr lang="en-US" sz="2400" dirty="0" smtClean="0">
                <a:hlinkClick r:id="rId5"/>
              </a:rPr>
              <a:t>Asthma, Respiratory Allergies, and Airway Diseases</a:t>
            </a:r>
            <a:endParaRPr lang="en-US" sz="2800" dirty="0" smtClean="0"/>
          </a:p>
          <a:p>
            <a:pPr lvl="2"/>
            <a:r>
              <a:rPr lang="en-US" sz="2400" dirty="0" smtClean="0">
                <a:hlinkClick r:id="rId6"/>
              </a:rPr>
              <a:t>Vectorborne and Zoonotic Diseases</a:t>
            </a:r>
            <a:endParaRPr lang="en-US" sz="2800" dirty="0" smtClean="0"/>
          </a:p>
          <a:p>
            <a:pPr lvl="2"/>
            <a:r>
              <a:rPr lang="en-US" sz="2400" dirty="0" smtClean="0">
                <a:hlinkClick r:id="rId7"/>
              </a:rPr>
              <a:t>Cardiovascular Disease and Stroke</a:t>
            </a:r>
            <a:endParaRPr lang="en-US" sz="2800" dirty="0" smtClean="0"/>
          </a:p>
          <a:p>
            <a:pPr lvl="2"/>
            <a:r>
              <a:rPr lang="en-US" sz="2400" dirty="0" smtClean="0">
                <a:hlinkClick r:id="rId8"/>
              </a:rPr>
              <a:t>Weather-Related Morbidity and Mortality</a:t>
            </a:r>
            <a:endParaRPr lang="en-US" sz="2800" dirty="0" smtClean="0"/>
          </a:p>
          <a:p>
            <a:pPr lvl="2"/>
            <a:r>
              <a:rPr lang="en-US" sz="2400" dirty="0" smtClean="0">
                <a:hlinkClick r:id="rId9"/>
              </a:rPr>
              <a:t>Foodborne Diseases and Nutrition</a:t>
            </a:r>
            <a:endParaRPr lang="en-US" sz="2800" dirty="0" smtClean="0"/>
          </a:p>
          <a:p>
            <a:pPr lvl="2"/>
            <a:r>
              <a:rPr lang="en-US" sz="2400" dirty="0" smtClean="0">
                <a:hlinkClick r:id="rId10"/>
              </a:rPr>
              <a:t>Waterborne Diseases</a:t>
            </a:r>
            <a:endParaRPr lang="en-US" sz="2800" dirty="0" smtClean="0"/>
          </a:p>
          <a:p>
            <a:pPr lvl="2"/>
            <a:r>
              <a:rPr lang="en-US" sz="2400" dirty="0" smtClean="0">
                <a:hlinkClick r:id="rId11"/>
              </a:rPr>
              <a:t>Human Developmental Effects</a:t>
            </a:r>
            <a:endParaRPr lang="en-US" sz="2800" dirty="0" smtClean="0"/>
          </a:p>
          <a:p>
            <a:pPr lvl="2"/>
            <a:r>
              <a:rPr lang="en-US" sz="2400" dirty="0" smtClean="0">
                <a:hlinkClick r:id="rId12"/>
              </a:rPr>
              <a:t>Mental Health and Stress-Related Disorders</a:t>
            </a:r>
            <a:endParaRPr lang="en-US" sz="2800" dirty="0" smtClean="0"/>
          </a:p>
          <a:p>
            <a:pPr lvl="2"/>
            <a:r>
              <a:rPr lang="en-US" sz="2400" dirty="0" smtClean="0">
                <a:hlinkClick r:id="rId13"/>
              </a:rPr>
              <a:t>Neurological Diseases and Disorders</a:t>
            </a:r>
            <a:endParaRPr lang="en-US" sz="2800" dirty="0" smtClean="0"/>
          </a:p>
          <a:p>
            <a:pPr lvl="2"/>
            <a:r>
              <a:rPr lang="en-US" sz="2400" dirty="0" smtClean="0">
                <a:hlinkClick r:id="rId14"/>
              </a:rPr>
              <a:t>Cancer</a:t>
            </a:r>
            <a:endParaRPr lang="en-US" sz="2800" dirty="0" smtClean="0"/>
          </a:p>
          <a:p>
            <a:endParaRPr lang="en-US" b="1" dirty="0"/>
          </a:p>
        </p:txBody>
      </p:sp>
      <p:pic>
        <p:nvPicPr>
          <p:cNvPr id="6" name="Picture 5"/>
          <p:cNvPicPr>
            <a:picLocks noChangeAspect="1"/>
          </p:cNvPicPr>
          <p:nvPr/>
        </p:nvPicPr>
        <p:blipFill>
          <a:blip r:embed="rId15"/>
          <a:stretch>
            <a:fillRect/>
          </a:stretch>
        </p:blipFill>
        <p:spPr>
          <a:xfrm>
            <a:off x="6385979" y="3733800"/>
            <a:ext cx="2488609" cy="144608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Climate &amp; Health Advocacy</a:t>
            </a:r>
            <a:endParaRPr lang="en-US" sz="4000" dirty="0" smtClean="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fontScale="77500" lnSpcReduction="20000"/>
          </a:bodyPr>
          <a:lstStyle/>
          <a:p>
            <a:r>
              <a:rPr lang="en-US" sz="3200" i="1" dirty="0" smtClean="0"/>
              <a:t>Challenge</a:t>
            </a:r>
            <a:r>
              <a:rPr lang="en-US" sz="3200" i="1" dirty="0" smtClean="0"/>
              <a:t>:</a:t>
            </a:r>
            <a:r>
              <a:rPr lang="en-US" sz="3200" dirty="0" smtClean="0"/>
              <a:t> You and your partner are consultants who work for an innovative marketing group. You are given a $1 million budget from a private donor who is interested in convincing the public to take action to reduce climate change, and thus improve health.</a:t>
            </a:r>
            <a:r>
              <a:rPr lang="en-US" sz="3200" dirty="0" smtClean="0"/>
              <a:t>  </a:t>
            </a:r>
            <a:endParaRPr lang="en-US" sz="3600" dirty="0" smtClean="0"/>
          </a:p>
          <a:p>
            <a:pPr lvl="1"/>
            <a:r>
              <a:rPr lang="en-US" sz="2800" dirty="0" smtClean="0"/>
              <a:t> What manmade aspect of climate change will you target?</a:t>
            </a:r>
            <a:endParaRPr lang="en-US" sz="3200" dirty="0" smtClean="0"/>
          </a:p>
          <a:p>
            <a:pPr lvl="1"/>
            <a:r>
              <a:rPr lang="en-US" sz="2800" dirty="0" smtClean="0"/>
              <a:t> Who is your target audience?</a:t>
            </a:r>
            <a:endParaRPr lang="en-US" sz="3200" dirty="0" smtClean="0"/>
          </a:p>
          <a:p>
            <a:pPr lvl="1"/>
            <a:r>
              <a:rPr lang="en-US" sz="2800" dirty="0" smtClean="0"/>
              <a:t> What actions would you like them to change or start doing?</a:t>
            </a:r>
            <a:endParaRPr lang="en-US" sz="3200" dirty="0" smtClean="0"/>
          </a:p>
          <a:p>
            <a:pPr lvl="1"/>
            <a:r>
              <a:rPr lang="en-US" sz="2800" dirty="0" smtClean="0"/>
              <a:t> What information needs to be communicated?</a:t>
            </a:r>
            <a:endParaRPr lang="en-US" sz="3200" dirty="0" smtClean="0"/>
          </a:p>
          <a:p>
            <a:pPr lvl="1"/>
            <a:r>
              <a:rPr lang="en-US" sz="2800" dirty="0" smtClean="0"/>
              <a:t> How can that information be communicated in a compelling way to your audience?</a:t>
            </a:r>
            <a:endParaRPr lang="en-US" sz="3200" dirty="0" smtClean="0"/>
          </a:p>
          <a:p>
            <a:pPr lvl="1"/>
            <a:r>
              <a:rPr lang="en-US" sz="2800" dirty="0" smtClean="0"/>
              <a:t>What is unique or innovative about your idea for an intervention?</a:t>
            </a:r>
            <a:endParaRPr lang="en-US" sz="3200" dirty="0" smtClean="0"/>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r>
              <a:rPr lang="en-US" b="1" dirty="0" smtClean="0"/>
              <a:t>: </a:t>
            </a:r>
            <a:r>
              <a:rPr lang="en-US" dirty="0" smtClean="0"/>
              <a:t>Gather Feedback!</a:t>
            </a:r>
            <a:endParaRPr lang="en-US"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Present </a:t>
            </a:r>
            <a:r>
              <a:rPr lang="en-US" dirty="0" smtClean="0"/>
              <a:t>your idea to a family member, friend, or any community member.  Ask for their positive and constructive feedback and suggestions</a:t>
            </a:r>
            <a:r>
              <a:rPr lang="en-US" dirty="0" smtClean="0"/>
              <a:t>. </a:t>
            </a:r>
            <a:endParaRPr lang="en-US" dirty="0" smtClean="0"/>
          </a:p>
          <a:p>
            <a:r>
              <a:rPr lang="en-US" dirty="0" smtClean="0"/>
              <a:t>	1.  Positive Feedback</a:t>
            </a:r>
            <a:r>
              <a:rPr lang="en-US" dirty="0" smtClean="0"/>
              <a:t>: </a:t>
            </a:r>
            <a:endParaRPr lang="en-US" dirty="0" smtClean="0"/>
          </a:p>
          <a:p>
            <a:r>
              <a:rPr lang="en-US" dirty="0" smtClean="0"/>
              <a:t>	2.  Constructive Feedback</a:t>
            </a:r>
            <a:r>
              <a:rPr lang="en-US" dirty="0" smtClean="0"/>
              <a:t>: </a:t>
            </a:r>
            <a:endParaRPr lang="en-US" dirty="0" smtClean="0"/>
          </a:p>
          <a:p>
            <a:r>
              <a:rPr lang="en-US" dirty="0" smtClean="0"/>
              <a:t>	3.  Questions:</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3258</TotalTime>
  <Words>871</Words>
  <Application>Microsoft Macintosh PowerPoint</Application>
  <PresentationFormat>On-screen Show (4:3)</PresentationFormat>
  <Paragraphs>67</Paragraphs>
  <Slides>7</Slides>
  <Notes>7</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7</vt:i4>
      </vt:variant>
    </vt:vector>
  </HeadingPairs>
  <TitlesOfParts>
    <vt:vector size="9" baseType="lpstr">
      <vt:lpstr>Median</vt:lpstr>
      <vt:lpstr>???</vt:lpstr>
      <vt:lpstr>Lesson 10.5: Climate &amp; Health</vt:lpstr>
      <vt:lpstr>Do Now: Climate K-W Chart </vt:lpstr>
      <vt:lpstr>Discuss</vt:lpstr>
      <vt:lpstr>Climate &amp; Health</vt:lpstr>
      <vt:lpstr>Potential Climate Change Health Effects</vt:lpstr>
      <vt:lpstr>Climate &amp; Health Advocacy</vt:lpstr>
      <vt:lpstr>Homework: Gather Feedback!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77</cp:revision>
  <dcterms:created xsi:type="dcterms:W3CDTF">2014-05-09T03:50:27Z</dcterms:created>
  <dcterms:modified xsi:type="dcterms:W3CDTF">2014-05-09T04:19:06Z</dcterms:modified>
</cp:coreProperties>
</file>