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0"/>
  </p:notesMasterIdLst>
  <p:sldIdLst>
    <p:sldId id="256" r:id="rId2"/>
    <p:sldId id="257" r:id="rId3"/>
    <p:sldId id="258" r:id="rId4"/>
    <p:sldId id="259" r:id="rId5"/>
    <p:sldId id="270" r:id="rId6"/>
    <p:sldId id="269" r:id="rId7"/>
    <p:sldId id="266"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Overview</a:t>
            </a:r>
            <a:r>
              <a:rPr lang="en-US" dirty="0" smtClean="0"/>
              <a:t>:  This lesson will provide students with a  more tangible understanding of</a:t>
            </a:r>
            <a:r>
              <a:rPr lang="en-US" baseline="0" dirty="0" smtClean="0"/>
              <a:t> how the air we breathe can be harmful to our health, by exploring the two key threats in our air: ozone &amp; particle pollution. Students will begin by brainstorming what is in the air we breath. Then they will discuss some challenging questions with a partner. Next they will read about ozone and particle pollution on the State of our Air (American Lung Association website) and take notes, as well as the current year’s report. Finally, students will look up the air quality grades and statistics for their own </a:t>
            </a:r>
            <a:r>
              <a:rPr lang="en-US" baseline="0" dirty="0" err="1" smtClean="0"/>
              <a:t>zipcodes</a:t>
            </a:r>
            <a:r>
              <a:rPr lang="en-US" baseline="0" dirty="0" smtClean="0"/>
              <a:t> and examine possible ways the problem can be reduced through actions at the individual community, and national level.</a:t>
            </a:r>
            <a:endParaRPr lang="en-US" dirty="0" smtClean="0"/>
          </a:p>
          <a:p>
            <a:endParaRPr lang="en-US" dirty="0" smtClean="0"/>
          </a:p>
          <a:p>
            <a:r>
              <a:rPr lang="en-US" dirty="0" smtClean="0"/>
              <a:t>Image source:  </a:t>
            </a:r>
            <a:r>
              <a:rPr lang="en-US" dirty="0" err="1" smtClean="0"/>
              <a:t>Wikimedia</a:t>
            </a:r>
            <a:r>
              <a:rPr lang="en-US" dirty="0" smtClean="0"/>
              <a:t> Commons, http://en.wikipedia.org/wiki/File:Air_.pollution_1.jpg</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For more</a:t>
            </a:r>
            <a:r>
              <a:rPr lang="en-US" baseline="0" dirty="0" smtClean="0"/>
              <a:t> information on what actually is in the air we breath, visit: http://www.airlifeone.com/HEPA500air.html and read the section entitled, “So what is in the air we breath?”</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Their</a:t>
            </a:r>
            <a:r>
              <a:rPr lang="en-US" baseline="0" dirty="0" smtClean="0"/>
              <a:t> answers to question #2 can be re-visited at the end of the lesson when they find out the actual air quality in their own zip code.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excellent information on air quality can be found at: http://</a:t>
            </a:r>
            <a:r>
              <a:rPr lang="en-US" dirty="0" err="1" smtClean="0"/>
              <a:t>www.cdc.gov/air/default.htm</a:t>
            </a:r>
            <a:endParaRPr lang="en-US" dirty="0" smtClean="0"/>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 searching for a recent news</a:t>
            </a:r>
            <a:r>
              <a:rPr lang="en-US" baseline="0" dirty="0" smtClean="0"/>
              <a:t> article about air quality and sharing with students. One example, from April 2014:  http://www.usatoday.com/story/news/nation/2014/04/30/nations-air-quality-worsens/8466889/</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sure students click</a:t>
            </a:r>
            <a:r>
              <a:rPr lang="en-US" baseline="0" dirty="0" smtClean="0"/>
              <a:t> on “How is my grade calculated?” to read an explanation of how to interpret the results and the data report to see graphs depicting more data.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1. Ozone (O3) is a gas molecule composed of three oxygen atoms. Often called "smog," ozone is harmful to breathe. Ozone aggressively attacks lung tissue by reacting chemically with it. </a:t>
            </a:r>
          </a:p>
          <a:p>
            <a:pPr marL="228600" marR="0" indent="-228600" algn="l" defTabSz="457200" rtl="0" eaLnBrk="1" fontAlgn="auto" latinLnBrk="0" hangingPunct="1">
              <a:lnSpc>
                <a:spcPct val="100000"/>
              </a:lnSpc>
              <a:spcBef>
                <a:spcPts val="0"/>
              </a:spcBef>
              <a:spcAft>
                <a:spcPts val="0"/>
              </a:spcAft>
              <a:buClrTx/>
              <a:buSzTx/>
              <a:buFontTx/>
              <a:buNone/>
              <a:tabLst/>
              <a:defRPr/>
            </a:pPr>
            <a:r>
              <a:rPr lang="en-US" dirty="0" smtClean="0"/>
              <a:t>2. </a:t>
            </a:r>
            <a:r>
              <a:rPr lang="en-US" sz="1200" i="1" kern="1200" dirty="0" smtClean="0">
                <a:solidFill>
                  <a:schemeClr val="tx1"/>
                </a:solidFill>
                <a:latin typeface="+mn-lt"/>
                <a:ea typeface="+mn-ea"/>
                <a:cs typeface="+mn-cs"/>
              </a:rPr>
              <a:t>Particle pollution</a:t>
            </a:r>
            <a:r>
              <a:rPr lang="en-US" sz="1200" kern="1200" dirty="0" smtClean="0">
                <a:solidFill>
                  <a:schemeClr val="tx1"/>
                </a:solidFill>
                <a:latin typeface="+mn-lt"/>
                <a:ea typeface="+mn-ea"/>
                <a:cs typeface="+mn-cs"/>
              </a:rPr>
              <a:t> refers to a mix of very tiny solid and liquid particles that are in the air we breathe. Particle pollution can be very dangerous to breathe. Breathing particle pollution may trigger illness, hospitalization and premature death, risks showing up in new studies that validate earlier research.</a:t>
            </a:r>
          </a:p>
          <a:p>
            <a:pPr marL="228600" marR="0" indent="-22860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 assignment is to get students to reflect, share, and act</a:t>
            </a:r>
            <a:r>
              <a:rPr lang="en-US" baseline="0" dirty="0" smtClean="0"/>
              <a:t> upon the realities of air quality in their community.</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www.stateoftheair.org/2014/health-risks/" TargetMode="External"/><Relationship Id="rId4" Type="http://schemas.openxmlformats.org/officeDocument/2006/relationships/hyperlink" Target="http://www.stateoftheair.org/2014/health-risks/%23_edn1" TargetMode="External"/><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www.stateoftheair.org/2014/key-findings/" TargetMode="External"/><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hyperlink" Target="http://www.stateoftheair.org/" TargetMode="External"/><Relationship Id="rId5"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10.3:</a:t>
            </a:r>
            <a:br>
              <a:rPr lang="en-US" dirty="0" smtClean="0"/>
            </a:br>
            <a:r>
              <a:rPr lang="en-US" dirty="0" smtClean="0"/>
              <a:t>AIR QUALITY</a:t>
            </a:r>
            <a:endParaRPr lang="en-US" sz="4444" dirty="0"/>
          </a:p>
        </p:txBody>
      </p:sp>
      <p:sp>
        <p:nvSpPr>
          <p:cNvPr id="3" name="Subtitle 2"/>
          <p:cNvSpPr>
            <a:spLocks noGrp="1"/>
          </p:cNvSpPr>
          <p:nvPr>
            <p:ph type="subTitle" idx="1"/>
          </p:nvPr>
        </p:nvSpPr>
        <p:spPr/>
        <p:txBody>
          <a:bodyPr/>
          <a:lstStyle/>
          <a:p>
            <a:r>
              <a:rPr lang="en-US" dirty="0" smtClean="0"/>
              <a:t>Module 10</a:t>
            </a:r>
            <a:r>
              <a:rPr lang="en-US" smtClean="0"/>
              <a:t>: Environmental Health</a:t>
            </a:r>
            <a:endParaRPr lang="en-US" dirty="0"/>
          </a:p>
        </p:txBody>
      </p:sp>
      <p:sp>
        <p:nvSpPr>
          <p:cNvPr id="4" name="Rectangle 3"/>
          <p:cNvSpPr/>
          <p:nvPr/>
        </p:nvSpPr>
        <p:spPr>
          <a:xfrm>
            <a:off x="304800" y="228600"/>
            <a:ext cx="3505200" cy="830997"/>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10.3: </a:t>
            </a:r>
            <a:r>
              <a:rPr lang="en-US" sz="2200" dirty="0" smtClean="0">
                <a:latin typeface="+mj-lt"/>
              </a:rPr>
              <a:t> </a:t>
            </a:r>
            <a:r>
              <a:rPr lang="en-US" sz="2400" dirty="0" smtClean="0"/>
              <a:t> Explain how </a:t>
            </a:r>
            <a:r>
              <a:rPr lang="en-US" sz="2400" dirty="0" smtClean="0"/>
              <a:t>air quality impacts our health</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3810000" y="990600"/>
            <a:ext cx="4572000" cy="304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sz="4000" dirty="0" smtClean="0"/>
              <a:t>What’s </a:t>
            </a:r>
            <a:r>
              <a:rPr lang="en-US" sz="4000" dirty="0" smtClean="0"/>
              <a:t>in the Air We Breathe?</a:t>
            </a:r>
            <a:br>
              <a:rPr lang="en-US" sz="4000" dirty="0" smtClean="0"/>
            </a:br>
            <a:endParaRPr lang="en-US" dirty="0"/>
          </a:p>
        </p:txBody>
      </p:sp>
      <p:sp>
        <p:nvSpPr>
          <p:cNvPr id="3" name="Content Placeholder 2"/>
          <p:cNvSpPr>
            <a:spLocks noGrp="1"/>
          </p:cNvSpPr>
          <p:nvPr>
            <p:ph sz="quarter" idx="1"/>
          </p:nvPr>
        </p:nvSpPr>
        <p:spPr>
          <a:xfrm>
            <a:off x="612648" y="1600200"/>
            <a:ext cx="8153400" cy="2590800"/>
          </a:xfrm>
        </p:spPr>
        <p:txBody>
          <a:bodyPr>
            <a:normAutofit fontScale="85000" lnSpcReduction="10000"/>
          </a:bodyPr>
          <a:lstStyle/>
          <a:p>
            <a:r>
              <a:rPr lang="en-US" dirty="0" smtClean="0"/>
              <a:t>The </a:t>
            </a:r>
            <a:r>
              <a:rPr lang="en-US" dirty="0" smtClean="0"/>
              <a:t>average person takes in about 28,800 breaths per day! The quality of the air we breath affects our lung and respiratory health. When we breath in poor quality air over time, we can develop or worsen chronic disease.</a:t>
            </a:r>
            <a:r>
              <a:rPr lang="en-US" b="1" dirty="0" smtClean="0"/>
              <a:t> Brainstorm:</a:t>
            </a:r>
            <a:r>
              <a:rPr lang="en-US" dirty="0" smtClean="0"/>
              <a:t> What makes up the air we breath? What harmful gases or particles might be in the air we breath? Write your ideas in and/or around the cloud below.</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2362200" y="4120752"/>
            <a:ext cx="4343400" cy="273724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Caretakers of the Air</a:t>
            </a:r>
            <a:endParaRPr lang="en-US" dirty="0" smtClean="0"/>
          </a:p>
        </p:txBody>
      </p:sp>
      <p:sp>
        <p:nvSpPr>
          <p:cNvPr id="3" name="Content Placeholder 2"/>
          <p:cNvSpPr>
            <a:spLocks noGrp="1"/>
          </p:cNvSpPr>
          <p:nvPr>
            <p:ph sz="quarter" idx="1"/>
          </p:nvPr>
        </p:nvSpPr>
        <p:spPr/>
        <p:txBody>
          <a:bodyPr>
            <a:normAutofit/>
          </a:bodyPr>
          <a:lstStyle/>
          <a:p>
            <a:r>
              <a:rPr lang="en-US" dirty="0" smtClean="0"/>
              <a:t>With </a:t>
            </a:r>
            <a:r>
              <a:rPr lang="en-US" dirty="0" smtClean="0"/>
              <a:t>a partner, discuss the following questions. Record your ideas</a:t>
            </a:r>
            <a:r>
              <a:rPr lang="en-US" dirty="0" smtClean="0"/>
              <a:t>. </a:t>
            </a:r>
            <a:endParaRPr lang="en-US" dirty="0" smtClean="0"/>
          </a:p>
          <a:p>
            <a:pPr lvl="1"/>
            <a:r>
              <a:rPr lang="en-US" dirty="0" smtClean="0"/>
              <a:t>1.  Who is responsible for the air we breathe? What roles do individuals, communities, organizations, the government, companies, etc. have?</a:t>
            </a:r>
            <a:endParaRPr lang="en-US" dirty="0" smtClean="0"/>
          </a:p>
          <a:p>
            <a:pPr lvl="1"/>
            <a:r>
              <a:rPr lang="en-US" dirty="0" smtClean="0"/>
              <a:t>2</a:t>
            </a:r>
            <a:r>
              <a:rPr lang="en-US" dirty="0" smtClean="0"/>
              <a:t>. If you found out that your home and/or school were located in areas with dangerous levels of air pollution, what would you do?</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Ozone &amp; Particle Pollution</a:t>
            </a:r>
            <a:endParaRPr lang="en-US" dirty="0" smtClean="0"/>
          </a:p>
        </p:txBody>
      </p:sp>
      <p:sp>
        <p:nvSpPr>
          <p:cNvPr id="3" name="Content Placeholder 2"/>
          <p:cNvSpPr>
            <a:spLocks noGrp="1"/>
          </p:cNvSpPr>
          <p:nvPr>
            <p:ph sz="quarter" idx="1"/>
          </p:nvPr>
        </p:nvSpPr>
        <p:spPr/>
        <p:txBody>
          <a:bodyPr>
            <a:normAutofit fontScale="92500" lnSpcReduction="20000"/>
          </a:bodyPr>
          <a:lstStyle/>
          <a:p>
            <a:pPr>
              <a:buNone/>
            </a:pPr>
            <a:r>
              <a:rPr lang="en-US" sz="1946" dirty="0" smtClean="0"/>
              <a:t>Read </a:t>
            </a:r>
            <a:r>
              <a:rPr lang="en-US" sz="1946" dirty="0" smtClean="0"/>
              <a:t>the following introduction to air pollution from the American Lung Association’s website. Then navigate to the site at </a:t>
            </a:r>
            <a:r>
              <a:rPr lang="en-US" sz="1946" dirty="0" smtClean="0">
                <a:hlinkClick r:id="rId3"/>
              </a:rPr>
              <a:t>http://www.stateoftheair.org/2014/health-risks/</a:t>
            </a:r>
            <a:r>
              <a:rPr lang="en-US" sz="1946" dirty="0" smtClean="0"/>
              <a:t>  to complete the table below. </a:t>
            </a:r>
          </a:p>
          <a:p>
            <a:r>
              <a:rPr lang="en-US" i="1" dirty="0" smtClean="0"/>
              <a:t>Two types of air pollution dominate in the U.S.: ozone and particle pollution</a:t>
            </a:r>
            <a:r>
              <a:rPr lang="en-US" i="1" baseline="30000" dirty="0" smtClean="0">
                <a:hlinkClick r:id="rId4"/>
              </a:rPr>
              <a:t>1</a:t>
            </a:r>
            <a:r>
              <a:rPr lang="en-US" i="1" dirty="0" smtClean="0"/>
              <a:t> These two pollutants threaten the health and the lives of millions of Americans. Thanks to the Clean Air Act, the U.S. has far less of both pollutants now than in the past. Still, more than 147.6 million people live in counties where monitors show unhealthy levels of one or both—meaning the air a family breathes could shorten life or cause lung cancer.</a:t>
            </a:r>
            <a:endParaRPr lang="en-US" dirty="0" smtClean="0"/>
          </a:p>
          <a:p>
            <a:r>
              <a:rPr lang="en-US" i="1" dirty="0" smtClean="0"/>
              <a:t>So what are </a:t>
            </a:r>
            <a:r>
              <a:rPr lang="en-US" b="1" i="1" dirty="0" smtClean="0"/>
              <a:t>ozone</a:t>
            </a:r>
            <a:r>
              <a:rPr lang="en-US" i="1" dirty="0" smtClean="0"/>
              <a:t> and </a:t>
            </a:r>
            <a:r>
              <a:rPr lang="en-US" b="1" i="1" dirty="0" smtClean="0"/>
              <a:t>particle pollution</a:t>
            </a:r>
            <a:r>
              <a:rPr lang="en-US" i="1" dirty="0" smtClean="0"/>
              <a:t>? (Take notes from the website in the table below!)</a:t>
            </a:r>
            <a:endParaRPr lang="en-US" dirty="0" smtClean="0"/>
          </a:p>
          <a:p>
            <a:endParaRPr lang="en-US" b="1" dirty="0"/>
          </a:p>
        </p:txBody>
      </p:sp>
      <p:pic>
        <p:nvPicPr>
          <p:cNvPr id="7" name="Picture 6"/>
          <p:cNvPicPr>
            <a:picLocks noChangeAspect="1"/>
          </p:cNvPicPr>
          <p:nvPr/>
        </p:nvPicPr>
        <p:blipFill>
          <a:blip r:embed="rId5"/>
          <a:stretch>
            <a:fillRect/>
          </a:stretch>
        </p:blipFill>
        <p:spPr>
          <a:xfrm>
            <a:off x="8138012" y="5562600"/>
            <a:ext cx="628035" cy="966208"/>
          </a:xfrm>
          <a:prstGeom prst="rect">
            <a:avLst/>
          </a:prstGeom>
        </p:spPr>
      </p:pic>
      <p:pic>
        <p:nvPicPr>
          <p:cNvPr id="5" name="Picture 4"/>
          <p:cNvPicPr>
            <a:picLocks noChangeAspect="1"/>
          </p:cNvPicPr>
          <p:nvPr/>
        </p:nvPicPr>
        <p:blipFill>
          <a:blip r:embed="rId6"/>
          <a:stretch>
            <a:fillRect/>
          </a:stretch>
        </p:blipFill>
        <p:spPr>
          <a:xfrm>
            <a:off x="560289" y="5919892"/>
            <a:ext cx="7414482" cy="9596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of the Air</a:t>
            </a:r>
            <a:endParaRPr lang="en-US" dirty="0" smtClean="0"/>
          </a:p>
        </p:txBody>
      </p:sp>
      <p:sp>
        <p:nvSpPr>
          <p:cNvPr id="3" name="Content Placeholder 2"/>
          <p:cNvSpPr>
            <a:spLocks noGrp="1"/>
          </p:cNvSpPr>
          <p:nvPr>
            <p:ph sz="quarter" idx="1"/>
          </p:nvPr>
        </p:nvSpPr>
        <p:spPr/>
        <p:txBody>
          <a:bodyPr/>
          <a:lstStyle/>
          <a:p>
            <a:r>
              <a:rPr lang="en-US" dirty="0" smtClean="0"/>
              <a:t>Read </a:t>
            </a:r>
            <a:r>
              <a:rPr lang="en-US" dirty="0" smtClean="0"/>
              <a:t>the “Key Findings” from the State of the Air report by the American Lung Association. Navigate to </a:t>
            </a:r>
            <a:r>
              <a:rPr lang="en-US" dirty="0" smtClean="0">
                <a:hlinkClick r:id="rId3"/>
              </a:rPr>
              <a:t>http://www.stateoftheair.org/2014/key-findings/</a:t>
            </a:r>
            <a:r>
              <a:rPr lang="en-US" dirty="0" smtClean="0"/>
              <a:t> and click on the various subsections. Then answer the questions below:</a:t>
            </a:r>
          </a:p>
          <a:p>
            <a:endParaRPr lang="en-US" b="1" dirty="0"/>
          </a:p>
        </p:txBody>
      </p:sp>
      <p:pic>
        <p:nvPicPr>
          <p:cNvPr id="5" name="Picture 4"/>
          <p:cNvPicPr>
            <a:picLocks noChangeAspect="1"/>
          </p:cNvPicPr>
          <p:nvPr/>
        </p:nvPicPr>
        <p:blipFill>
          <a:blip r:embed="rId4"/>
          <a:stretch>
            <a:fillRect/>
          </a:stretch>
        </p:blipFill>
        <p:spPr>
          <a:xfrm>
            <a:off x="7703117" y="5854565"/>
            <a:ext cx="1301507" cy="841218"/>
          </a:xfrm>
          <a:prstGeom prst="rect">
            <a:avLst/>
          </a:prstGeom>
        </p:spPr>
      </p:pic>
      <p:pic>
        <p:nvPicPr>
          <p:cNvPr id="6" name="Picture 5"/>
          <p:cNvPicPr>
            <a:picLocks noChangeAspect="1"/>
          </p:cNvPicPr>
          <p:nvPr/>
        </p:nvPicPr>
        <p:blipFill>
          <a:blip r:embed="rId5"/>
          <a:stretch>
            <a:fillRect/>
          </a:stretch>
        </p:blipFill>
        <p:spPr>
          <a:xfrm>
            <a:off x="1576922" y="3970180"/>
            <a:ext cx="5818375" cy="283459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State of Your Air?</a:t>
            </a:r>
            <a:r>
              <a:rPr lang="en-US" dirty="0" smtClean="0"/>
              <a:t> </a:t>
            </a:r>
            <a:endParaRPr lang="en-US" sz="4800" dirty="0" smtClean="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3048000"/>
          </a:xfrm>
        </p:spPr>
        <p:txBody>
          <a:bodyPr>
            <a:normAutofit fontScale="70000" lnSpcReduction="20000"/>
          </a:bodyPr>
          <a:lstStyle/>
          <a:p>
            <a:r>
              <a:rPr lang="en-US" sz="3200" dirty="0" smtClean="0"/>
              <a:t>1</a:t>
            </a:r>
            <a:r>
              <a:rPr lang="en-US" sz="3200" dirty="0" smtClean="0"/>
              <a:t>.  Go to </a:t>
            </a:r>
            <a:r>
              <a:rPr lang="en-US" sz="3200" dirty="0" smtClean="0">
                <a:hlinkClick r:id="rId4"/>
              </a:rPr>
              <a:t>http://www.stateoftheair.org/</a:t>
            </a:r>
            <a:endParaRPr lang="en-US" sz="3600" dirty="0" smtClean="0"/>
          </a:p>
          <a:p>
            <a:r>
              <a:rPr lang="en-US" sz="3200" dirty="0" smtClean="0"/>
              <a:t>2</a:t>
            </a:r>
            <a:r>
              <a:rPr lang="en-US" sz="3200" dirty="0" smtClean="0"/>
              <a:t>.  Type in your </a:t>
            </a:r>
            <a:r>
              <a:rPr lang="en-US" sz="3200" dirty="0" err="1" smtClean="0"/>
              <a:t>zipcode</a:t>
            </a:r>
            <a:r>
              <a:rPr lang="en-US" sz="3200" dirty="0" smtClean="0"/>
              <a:t> under “What is the State of Your Air?”</a:t>
            </a:r>
            <a:endParaRPr lang="en-US" sz="3600" dirty="0" smtClean="0"/>
          </a:p>
          <a:p>
            <a:r>
              <a:rPr lang="en-US" sz="3200" dirty="0" smtClean="0"/>
              <a:t>3</a:t>
            </a:r>
            <a:r>
              <a:rPr lang="en-US" sz="3200" dirty="0" smtClean="0"/>
              <a:t>.  Answer the following:</a:t>
            </a:r>
            <a:endParaRPr lang="en-US" sz="3600" dirty="0" smtClean="0"/>
          </a:p>
          <a:p>
            <a:pPr lvl="1"/>
            <a:r>
              <a:rPr lang="en-US" sz="2800" dirty="0" smtClean="0"/>
              <a:t>What grade does your location get for Ozone? ______</a:t>
            </a:r>
            <a:endParaRPr lang="en-US" sz="3200" dirty="0" smtClean="0"/>
          </a:p>
          <a:p>
            <a:pPr lvl="1"/>
            <a:r>
              <a:rPr lang="en-US" sz="2800" dirty="0" smtClean="0"/>
              <a:t>What grade does your location get for 24-hr particle pollution? ______</a:t>
            </a:r>
            <a:endParaRPr lang="en-US" sz="3200" dirty="0" smtClean="0"/>
          </a:p>
          <a:p>
            <a:pPr lvl="1"/>
            <a:r>
              <a:rPr lang="en-US" sz="2800" dirty="0" smtClean="0"/>
              <a:t>What change in ozone and particle pollution has occurred in your area</a:t>
            </a:r>
            <a:r>
              <a:rPr lang="en-US" sz="2800" dirty="0" smtClean="0"/>
              <a:t>?</a:t>
            </a:r>
            <a:endParaRPr lang="en-US" sz="3200" dirty="0" smtClean="0"/>
          </a:p>
        </p:txBody>
      </p:sp>
      <p:pic>
        <p:nvPicPr>
          <p:cNvPr id="6" name="Picture 5"/>
          <p:cNvPicPr>
            <a:picLocks noChangeAspect="1"/>
          </p:cNvPicPr>
          <p:nvPr/>
        </p:nvPicPr>
        <p:blipFill>
          <a:blip r:embed="rId5"/>
          <a:stretch>
            <a:fillRect/>
          </a:stretch>
        </p:blipFill>
        <p:spPr>
          <a:xfrm>
            <a:off x="228600" y="3972481"/>
            <a:ext cx="7461250" cy="265837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Do You Know Your Types of Air Pollution?</a:t>
            </a:r>
            <a:endParaRPr lang="en-US" sz="3200" dirty="0" smtClean="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dirty="0" smtClean="0"/>
              <a:t>1.  Define </a:t>
            </a:r>
            <a:r>
              <a:rPr lang="en-US" dirty="0" smtClean="0"/>
              <a:t>particle pollution. Explain how it impacts health</a:t>
            </a:r>
            <a:r>
              <a:rPr lang="en-US" dirty="0" smtClean="0"/>
              <a:t>.</a:t>
            </a:r>
            <a:r>
              <a:rPr lang="en-US" sz="3200" dirty="0" smtClean="0"/>
              <a:t> </a:t>
            </a:r>
            <a:endParaRPr lang="en-US" sz="3600" dirty="0" smtClean="0"/>
          </a:p>
          <a:p>
            <a:r>
              <a:rPr lang="en-US" dirty="0" smtClean="0"/>
              <a:t>2.  Define </a:t>
            </a:r>
            <a:r>
              <a:rPr lang="en-US" dirty="0" smtClean="0"/>
              <a:t>ozone. Explain how it impacts health</a:t>
            </a:r>
            <a:r>
              <a:rPr lang="en-US" dirty="0" smtClean="0"/>
              <a:t>.</a:t>
            </a:r>
            <a:r>
              <a:rPr lang="en-US" sz="3200" dirty="0" smtClean="0"/>
              <a:t> </a:t>
            </a:r>
            <a:endParaRPr lang="en-US" sz="3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sz="3111" dirty="0" smtClean="0"/>
              <a:t>Reflect Upon the State of Your Air</a:t>
            </a:r>
            <a:endParaRPr lang="en-US" dirty="0"/>
          </a:p>
        </p:txBody>
      </p:sp>
      <p:sp>
        <p:nvSpPr>
          <p:cNvPr id="3" name="Content Placeholder 2"/>
          <p:cNvSpPr>
            <a:spLocks noGrp="1"/>
          </p:cNvSpPr>
          <p:nvPr>
            <p:ph sz="quarter" idx="1"/>
          </p:nvPr>
        </p:nvSpPr>
        <p:spPr>
          <a:xfrm>
            <a:off x="612648" y="1981200"/>
            <a:ext cx="8153400" cy="4495800"/>
          </a:xfrm>
        </p:spPr>
        <p:txBody>
          <a:bodyPr>
            <a:normAutofit/>
          </a:bodyPr>
          <a:lstStyle/>
          <a:p>
            <a:pPr lvl="1"/>
            <a:r>
              <a:rPr lang="en-US" sz="2800" dirty="0" smtClean="0"/>
              <a:t>How </a:t>
            </a:r>
            <a:r>
              <a:rPr lang="en-US" sz="2800" dirty="0" smtClean="0"/>
              <a:t>is the air quality in your zip code? Did the results surprise you? </a:t>
            </a:r>
            <a:endParaRPr lang="en-US" sz="3200" dirty="0" smtClean="0"/>
          </a:p>
          <a:p>
            <a:pPr lvl="1"/>
            <a:r>
              <a:rPr lang="en-US" sz="2800" dirty="0" smtClean="0"/>
              <a:t>Is it getting better or worse?</a:t>
            </a:r>
            <a:endParaRPr lang="en-US" sz="3200" dirty="0" smtClean="0"/>
          </a:p>
          <a:p>
            <a:pPr lvl="1"/>
            <a:r>
              <a:rPr lang="en-US" sz="2800" dirty="0" smtClean="0"/>
              <a:t>What can you do to help improve the air quality?</a:t>
            </a:r>
            <a:endParaRPr lang="en-US" sz="3200" dirty="0" smtClean="0"/>
          </a:p>
          <a:p>
            <a:pPr lvl="1"/>
            <a:r>
              <a:rPr lang="en-US" dirty="0" smtClean="0"/>
              <a:t>Share the results with a family member or friend. Explain what they can do to help. What was their reaction?</a:t>
            </a:r>
            <a:endParaRPr lang="en-US" sz="3300" dirty="0" smtClean="0"/>
          </a:p>
          <a:p>
            <a:endParaRPr lang="en-US" b="1" dirty="0" smtClean="0"/>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3739</TotalTime>
  <Words>1020</Words>
  <Application>Microsoft Macintosh PowerPoint</Application>
  <PresentationFormat>On-screen Show (4:3)</PresentationFormat>
  <Paragraphs>49</Paragraphs>
  <Slides>8</Slides>
  <Notes>8</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Median</vt:lpstr>
      <vt:lpstr>Lesson 10.3: AIR QUALITY</vt:lpstr>
      <vt:lpstr>Do Now: What’s in the Air We Breathe? </vt:lpstr>
      <vt:lpstr>Caretakers of the Air</vt:lpstr>
      <vt:lpstr>Ozone &amp; Particle Pollution</vt:lpstr>
      <vt:lpstr>State of the Air</vt:lpstr>
      <vt:lpstr>What is the State of Your Air? </vt:lpstr>
      <vt:lpstr>Do You Know Your Types of Air Pollution?</vt:lpstr>
      <vt:lpstr>Homework: Reflect Upon the State of Your Air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102</cp:revision>
  <dcterms:created xsi:type="dcterms:W3CDTF">2014-05-05T19:04:11Z</dcterms:created>
  <dcterms:modified xsi:type="dcterms:W3CDTF">2014-05-06T02:11:28Z</dcterms:modified>
</cp:coreProperties>
</file>