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70" r:id="rId5"/>
    <p:sldId id="259" r:id="rId6"/>
    <p:sldId id="269"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3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This lesson will launch</a:t>
            </a:r>
            <a:r>
              <a:rPr lang="en-US" baseline="0" dirty="0" smtClean="0"/>
              <a:t> students into the realm of environmental health issues. Students will begin with a brainstorming exercise to tap into their own knowledge base and background. Then they will compare with other students and think critically about the role of humans in the environmental factors that affect our health.  Next students will read an excerpt from the NCEH website describing the scale of environmental health and the role their organization plays. Finally, as a way to internalize the many facets of environmental health, students will come up with icons for each program within the NCEH as they read an overview of that aspect of the </a:t>
            </a:r>
            <a:r>
              <a:rPr lang="en-US" baseline="0" dirty="0" err="1" smtClean="0"/>
              <a:t>NCEH’s</a:t>
            </a:r>
            <a:r>
              <a:rPr lang="en-US" baseline="0" dirty="0" smtClean="0"/>
              <a:t> work.   </a:t>
            </a:r>
            <a:r>
              <a:rPr lang="en-US" dirty="0" smtClean="0"/>
              <a:t> </a:t>
            </a:r>
          </a:p>
          <a:p>
            <a:endParaRPr lang="en-US" dirty="0" smtClean="0"/>
          </a:p>
          <a:p>
            <a:r>
              <a:rPr lang="en-US" dirty="0" smtClean="0"/>
              <a:t>Image source:</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Example answers:  food availability, pesticides on food, pesticides in homes/buildings/outdoors, jobs available, condition of homes, schools, &amp; workplaces (mold,</a:t>
            </a:r>
            <a:r>
              <a:rPr lang="en-US" baseline="0" dirty="0" smtClean="0"/>
              <a:t> asbestos, lead paint, etc.), hazards (chemicals, fire, biological, etc.), natural disasters &amp; weather conditions, air quality &amp; pollution, water quality,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will vary.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if they</a:t>
            </a:r>
            <a:r>
              <a:rPr lang="en-US" baseline="0" dirty="0" smtClean="0"/>
              <a:t> know what the EPA is. Go to the EPA’s website to give students a quick overview. Ask students how the NCEH and EPA have different roles. Ask students if the roles are complementary.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1)  Air quality</a:t>
            </a:r>
            <a:r>
              <a:rPr lang="en-US" baseline="0" dirty="0" smtClean="0"/>
              <a:t> engineer (tests air quality and provides recommendations for businesses and development); 2) Researcher focusing on the epidemiology of exposure to lead among children in low-income areas; 3) Data analyst compiling and reporting on aggregate data from all state and local health departments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 students come up with icons for each program within the NCEH (as they read an overview of that aspect of the </a:t>
            </a:r>
            <a:r>
              <a:rPr lang="en-US" baseline="0" dirty="0" err="1" smtClean="0"/>
              <a:t>NCEH’s</a:t>
            </a:r>
            <a:r>
              <a:rPr lang="en-US" baseline="0" dirty="0" smtClean="0"/>
              <a:t> work), they should be internalizing the many facets of environmental health.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r>
              <a:rPr lang="en-US" baseline="0" dirty="0" smtClean="0"/>
              <a:t> will vary.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is to get students engaged in how this</a:t>
            </a:r>
            <a:r>
              <a:rPr lang="en-US" baseline="0" dirty="0" smtClean="0"/>
              <a:t> health issue is portrayed by Hollywood.  Ask students to briefly share at the start of the next class. Ask if they think the environmental health issues are misrepresented, or whether certain issues are “hot” while others are ignored.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cdc.gov/nceh/information/about.htm"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1" Type="http://schemas.openxmlformats.org/officeDocument/2006/relationships/hyperlink" Target="http://www.cdc.gov/nceh/information/radiation.htm" TargetMode="External"/><Relationship Id="rId12" Type="http://schemas.openxmlformats.org/officeDocument/2006/relationships/hyperlink" Target="http://www.cdc.gov/nceh/information/safe_water_programs.htm" TargetMode="External"/><Relationship Id="rId13" Type="http://schemas.openxmlformats.org/officeDocument/2006/relationships/hyperlink" Target="http://www.atsdr.cdc.gov/about/program_overview.html" TargetMode="External"/><Relationship Id="rId1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 Id="rId4" Type="http://schemas.openxmlformats.org/officeDocument/2006/relationships/hyperlink" Target="http://www.cdc.gov/nceh/information/asthma.htm" TargetMode="External"/><Relationship Id="rId5" Type="http://schemas.openxmlformats.org/officeDocument/2006/relationships/hyperlink" Target="http://www.cdc.gov/nceh/information/built_environment.htm" TargetMode="External"/><Relationship Id="rId6" Type="http://schemas.openxmlformats.org/officeDocument/2006/relationships/hyperlink" Target="http://www.cdc.gov/nceh/information/climate_and_health.htm" TargetMode="External"/><Relationship Id="rId7" Type="http://schemas.openxmlformats.org/officeDocument/2006/relationships/hyperlink" Target="http://www.cdc.gov/nceh/information/health_laboratory.htm" TargetMode="External"/><Relationship Id="rId8" Type="http://schemas.openxmlformats.org/officeDocument/2006/relationships/hyperlink" Target="http://www.cdc.gov/nceh/information/ehs.htm" TargetMode="External"/><Relationship Id="rId9" Type="http://schemas.openxmlformats.org/officeDocument/2006/relationships/hyperlink" Target="http://www.cdc.gov/nceh/information/tracking_network.htm" TargetMode="External"/><Relationship Id="rId10" Type="http://schemas.openxmlformats.org/officeDocument/2006/relationships/hyperlink" Target="http://www.cdc.gov/nceh/information/healthy_homes_lead.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10.1:</a:t>
            </a:r>
            <a:br>
              <a:rPr lang="en-US" dirty="0" smtClean="0"/>
            </a:br>
            <a:r>
              <a:rPr lang="en-US" dirty="0" smtClean="0"/>
              <a:t>Intro to </a:t>
            </a:r>
            <a:r>
              <a:rPr lang="en-US" dirty="0" err="1" smtClean="0"/>
              <a:t>Enviro</a:t>
            </a:r>
            <a:r>
              <a:rPr lang="en-US" dirty="0" smtClean="0"/>
              <a:t> Health</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10.1: </a:t>
            </a:r>
            <a:r>
              <a:rPr lang="en-US" sz="2200" dirty="0" smtClean="0">
                <a:latin typeface="+mj-lt"/>
              </a:rPr>
              <a:t> </a:t>
            </a:r>
            <a:r>
              <a:rPr lang="en-US" sz="2400" dirty="0" smtClean="0"/>
              <a:t>Identify various non-infectious environmental factors that may be a danger to our health.</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754561" y="1371600"/>
            <a:ext cx="3444875"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Environmental Health Brainstorm</a:t>
            </a:r>
            <a:endParaRPr lang="en-US" b="1" dirty="0"/>
          </a:p>
        </p:txBody>
      </p:sp>
      <p:sp>
        <p:nvSpPr>
          <p:cNvPr id="3" name="Content Placeholder 2"/>
          <p:cNvSpPr>
            <a:spLocks noGrp="1"/>
          </p:cNvSpPr>
          <p:nvPr>
            <p:ph sz="quarter" idx="1"/>
          </p:nvPr>
        </p:nvSpPr>
        <p:spPr/>
        <p:txBody>
          <a:bodyPr/>
          <a:lstStyle/>
          <a:p>
            <a:r>
              <a:rPr lang="en-US" dirty="0" smtClean="0"/>
              <a:t>How does the environment around you (both natural and man-made) influence your health? List all the ways you can think of in the tree below.</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524000" y="2921000"/>
            <a:ext cx="5080000" cy="3937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normAutofit/>
          </a:bodyPr>
          <a:lstStyle/>
          <a:p>
            <a:r>
              <a:rPr lang="en-US" dirty="0" smtClean="0"/>
              <a:t>1. Compare your list with a small group. Circle any issues on your list that at least one other person in the group also came up with. </a:t>
            </a:r>
          </a:p>
          <a:p>
            <a:r>
              <a:rPr lang="en-US" dirty="0" smtClean="0"/>
              <a:t>  2.  Which type of environmental factors came up more commonly on your lists--natural ones or man-made ones? </a:t>
            </a:r>
          </a:p>
          <a:p>
            <a:r>
              <a:rPr lang="en-US" dirty="0" smtClean="0"/>
              <a:t>  3. What role do you think humans have in the state of our environmental health? </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Environmental Health &amp; Who is the NCEH?</a:t>
            </a:r>
          </a:p>
        </p:txBody>
      </p:sp>
      <p:sp>
        <p:nvSpPr>
          <p:cNvPr id="3" name="Content Placeholder 2"/>
          <p:cNvSpPr>
            <a:spLocks noGrp="1"/>
          </p:cNvSpPr>
          <p:nvPr>
            <p:ph sz="quarter" idx="1"/>
          </p:nvPr>
        </p:nvSpPr>
        <p:spPr>
          <a:xfrm>
            <a:off x="612648" y="1600199"/>
            <a:ext cx="8153400" cy="5095583"/>
          </a:xfrm>
        </p:spPr>
        <p:txBody>
          <a:bodyPr>
            <a:normAutofit fontScale="70000" lnSpcReduction="20000"/>
          </a:bodyPr>
          <a:lstStyle/>
          <a:p>
            <a:pPr>
              <a:buNone/>
            </a:pPr>
            <a:r>
              <a:rPr lang="en-US" i="1" dirty="0" smtClean="0"/>
              <a:t>“The environment is everything around us - the air we breathe, the water we drink and use, and the   food we consume. It's also the chemicals, radiation, microbes, and physical forces with which we come into contact. Our interactions with the environment are complex and are not always healthy. We at the National Center for Environmental Health, also known as NCEH, are working to prevent illness, disability, and death from interactions between people and the environment. We are especially committed to safeguarding the health of populations that are particularly vulnerable to certain environmental hazards - children, the elderly, and people with disabilities…</a:t>
            </a:r>
          </a:p>
          <a:p>
            <a:r>
              <a:rPr lang="en-US" i="1" dirty="0" smtClean="0"/>
              <a:t>The scope of our work is worldwide, from protecting health during emergencies both in the United States and abroad to protecting the health of the public visiting U.S. national parks and taking cruises on ships that dock in U.S. ports. Since environmental problems cross geographic boundaries, and since lessons learned in helping other countries can be used to understand and address U.S. public health problems, we have established a global health office to coordinate and expand our global activities.”</a:t>
            </a:r>
          </a:p>
          <a:p>
            <a:pPr>
              <a:buNone/>
            </a:pPr>
            <a:r>
              <a:rPr lang="en-US" dirty="0" smtClean="0"/>
              <a:t>	</a:t>
            </a:r>
            <a:r>
              <a:rPr lang="en-US" b="1" dirty="0" smtClean="0"/>
              <a:t>Source:</a:t>
            </a:r>
            <a:r>
              <a:rPr lang="en-US" dirty="0" smtClean="0"/>
              <a:t> NCEH Website &lt;</a:t>
            </a:r>
            <a:r>
              <a:rPr lang="en-US" dirty="0" smtClean="0">
                <a:hlinkClick r:id="rId3"/>
              </a:rPr>
              <a:t>http://www.cdc.gov/nceh/information/about.htm</a:t>
            </a:r>
            <a:r>
              <a:rPr lang="en-US" dirty="0" smtClean="0"/>
              <a:t>&gt;</a:t>
            </a:r>
          </a:p>
          <a:p>
            <a:endParaRPr lang="en-US" b="1" dirty="0"/>
          </a:p>
        </p:txBody>
      </p:sp>
      <p:pic>
        <p:nvPicPr>
          <p:cNvPr id="5" name="Picture 4"/>
          <p:cNvPicPr>
            <a:picLocks noChangeAspect="1"/>
          </p:cNvPicPr>
          <p:nvPr/>
        </p:nvPicPr>
        <p:blipFill>
          <a:blip r:embed="rId4"/>
          <a:stretch>
            <a:fillRect/>
          </a:stretch>
        </p:blipFill>
        <p:spPr>
          <a:xfrm>
            <a:off x="7924800" y="5997847"/>
            <a:ext cx="1079824" cy="6979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at the NCEH</a:t>
            </a:r>
            <a:endParaRPr lang="en-US" b="1" dirty="0"/>
          </a:p>
        </p:txBody>
      </p:sp>
      <p:sp>
        <p:nvSpPr>
          <p:cNvPr id="3" name="Content Placeholder 2"/>
          <p:cNvSpPr>
            <a:spLocks noGrp="1"/>
          </p:cNvSpPr>
          <p:nvPr>
            <p:ph sz="quarter" idx="1"/>
          </p:nvPr>
        </p:nvSpPr>
        <p:spPr/>
        <p:txBody>
          <a:bodyPr>
            <a:normAutofit/>
          </a:bodyPr>
          <a:lstStyle/>
          <a:p>
            <a:pPr>
              <a:buNone/>
            </a:pPr>
            <a:r>
              <a:rPr lang="en-US" dirty="0" smtClean="0"/>
              <a:t>Based on the reading above, come up with three different job titles that might represent work done at the NCEH.</a:t>
            </a:r>
          </a:p>
          <a:p>
            <a:pPr lvl="1"/>
            <a:r>
              <a:rPr lang="en-US" dirty="0" smtClean="0"/>
              <a:t>1) </a:t>
            </a:r>
          </a:p>
          <a:p>
            <a:pPr lvl="1"/>
            <a:r>
              <a:rPr lang="en-US" dirty="0" smtClean="0"/>
              <a:t>2) </a:t>
            </a:r>
          </a:p>
          <a:p>
            <a:pPr lvl="1"/>
            <a:r>
              <a:rPr lang="en-US" dirty="0" smtClean="0"/>
              <a:t>3)</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Environmental Health Focus Areas</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1676400" y="1600200"/>
            <a:ext cx="6371839" cy="4495800"/>
          </a:xfrm>
        </p:spPr>
        <p:txBody>
          <a:bodyPr>
            <a:normAutofit fontScale="77500" lnSpcReduction="20000"/>
          </a:bodyPr>
          <a:lstStyle/>
          <a:p>
            <a:r>
              <a:rPr lang="en-US" i="1" dirty="0" smtClean="0"/>
              <a:t>Read through the main program areas at the NCEH. For each one, draw a simple picture that can serve as an icon representing it.</a:t>
            </a:r>
            <a:endParaRPr lang="en-US" dirty="0" smtClean="0"/>
          </a:p>
          <a:p>
            <a:pPr lvl="1"/>
            <a:r>
              <a:rPr lang="en-US" dirty="0" smtClean="0">
                <a:hlinkClick r:id="rId4"/>
              </a:rPr>
              <a:t>National Asthma Control Program</a:t>
            </a:r>
            <a:r>
              <a:rPr lang="en-US" dirty="0" smtClean="0"/>
              <a:t> </a:t>
            </a:r>
          </a:p>
          <a:p>
            <a:pPr lvl="1"/>
            <a:r>
              <a:rPr lang="en-US" dirty="0" smtClean="0">
                <a:hlinkClick r:id="rId5"/>
              </a:rPr>
              <a:t>Built Environment &amp; Health Initiative</a:t>
            </a:r>
            <a:endParaRPr lang="en-US" dirty="0" smtClean="0"/>
          </a:p>
          <a:p>
            <a:pPr lvl="1"/>
            <a:r>
              <a:rPr lang="en-US" dirty="0" smtClean="0">
                <a:hlinkClick r:id="rId6"/>
              </a:rPr>
              <a:t>Climate and Health Program</a:t>
            </a:r>
            <a:endParaRPr lang="en-US" dirty="0" smtClean="0"/>
          </a:p>
          <a:p>
            <a:pPr lvl="1"/>
            <a:r>
              <a:rPr lang="en-US" dirty="0" smtClean="0">
                <a:hlinkClick r:id="rId7"/>
              </a:rPr>
              <a:t>Environmental Health Laboratory</a:t>
            </a:r>
            <a:endParaRPr lang="en-US" dirty="0" smtClean="0"/>
          </a:p>
          <a:p>
            <a:pPr lvl="1"/>
            <a:r>
              <a:rPr lang="en-US" dirty="0" smtClean="0">
                <a:hlinkClick r:id="rId8"/>
              </a:rPr>
              <a:t>Core Environmental Health Services</a:t>
            </a:r>
            <a:endParaRPr lang="en-US" dirty="0" smtClean="0"/>
          </a:p>
          <a:p>
            <a:pPr lvl="1"/>
            <a:r>
              <a:rPr lang="en-US" dirty="0" smtClean="0">
                <a:hlinkClick r:id="rId9"/>
              </a:rPr>
              <a:t>Environmental Public Health Tracking Network</a:t>
            </a:r>
            <a:endParaRPr lang="en-US" dirty="0" smtClean="0"/>
          </a:p>
          <a:p>
            <a:pPr lvl="1"/>
            <a:r>
              <a:rPr lang="en-US" dirty="0" smtClean="0">
                <a:hlinkClick r:id="rId10"/>
              </a:rPr>
              <a:t>Healthy Homes/Lead Poisoning Prevention Program</a:t>
            </a:r>
            <a:endParaRPr lang="en-US" dirty="0" smtClean="0"/>
          </a:p>
          <a:p>
            <a:pPr lvl="1"/>
            <a:r>
              <a:rPr lang="en-US" dirty="0" smtClean="0">
                <a:hlinkClick r:id="rId11"/>
              </a:rPr>
              <a:t>Radiation</a:t>
            </a:r>
            <a:endParaRPr lang="en-US" dirty="0" smtClean="0"/>
          </a:p>
          <a:p>
            <a:pPr lvl="1"/>
            <a:r>
              <a:rPr lang="en-US" dirty="0" smtClean="0">
                <a:hlinkClick r:id="rId12"/>
              </a:rPr>
              <a:t>Safe Water Programs</a:t>
            </a:r>
            <a:endParaRPr lang="en-US" dirty="0" smtClean="0"/>
          </a:p>
          <a:p>
            <a:pPr lvl="1"/>
            <a:r>
              <a:rPr lang="en-US" dirty="0" smtClean="0">
                <a:hlinkClick r:id="rId13"/>
              </a:rPr>
              <a:t>Agency for Toxic Substances and Disease Registry</a:t>
            </a:r>
            <a:endParaRPr lang="en-US" dirty="0" smtClean="0"/>
          </a:p>
          <a:p>
            <a:endParaRPr lang="en-US" b="1" dirty="0"/>
          </a:p>
        </p:txBody>
      </p:sp>
      <p:pic>
        <p:nvPicPr>
          <p:cNvPr id="6" name="Picture 5"/>
          <p:cNvPicPr>
            <a:picLocks noChangeAspect="1"/>
          </p:cNvPicPr>
          <p:nvPr/>
        </p:nvPicPr>
        <p:blipFill>
          <a:blip r:embed="rId14"/>
          <a:stretch>
            <a:fillRect/>
          </a:stretch>
        </p:blipFill>
        <p:spPr>
          <a:xfrm>
            <a:off x="371562" y="2139035"/>
            <a:ext cx="1216152" cy="1013460"/>
          </a:xfrm>
          <a:prstGeom prst="rect">
            <a:avLst/>
          </a:prstGeom>
        </p:spPr>
      </p:pic>
      <p:sp>
        <p:nvSpPr>
          <p:cNvPr id="8" name="TextBox 7"/>
          <p:cNvSpPr txBox="1"/>
          <p:nvPr/>
        </p:nvSpPr>
        <p:spPr>
          <a:xfrm>
            <a:off x="777523" y="2240039"/>
            <a:ext cx="479518" cy="830997"/>
          </a:xfrm>
          <a:prstGeom prst="rect">
            <a:avLst/>
          </a:prstGeom>
          <a:noFill/>
        </p:spPr>
        <p:txBody>
          <a:bodyPr wrap="none" rtlCol="0">
            <a:spAutoFit/>
          </a:bodyPr>
          <a:lstStyle/>
          <a:p>
            <a:r>
              <a:rPr lang="en-US" sz="4800" b="1" dirty="0" smtClean="0"/>
              <a:t>?</a:t>
            </a:r>
            <a:endParaRPr lang="en-US" sz="4800"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Environmental Health Factors</a:t>
            </a:r>
            <a:endParaRPr lang="en-US" dirty="0" smtClean="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dirty="0" smtClean="0"/>
              <a:t>List 5 environmental factors (natural or man-made) that may impact our health. </a:t>
            </a:r>
          </a:p>
          <a:p>
            <a:endParaRPr lang="en-US" b="1" dirty="0"/>
          </a:p>
        </p:txBody>
      </p:sp>
      <p:pic>
        <p:nvPicPr>
          <p:cNvPr id="7" name="Picture 6"/>
          <p:cNvPicPr>
            <a:picLocks noChangeAspect="1"/>
          </p:cNvPicPr>
          <p:nvPr/>
        </p:nvPicPr>
        <p:blipFill>
          <a:blip r:embed="rId4"/>
          <a:stretch>
            <a:fillRect/>
          </a:stretch>
        </p:blipFill>
        <p:spPr>
          <a:xfrm>
            <a:off x="304800" y="2895600"/>
            <a:ext cx="7543800" cy="38285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 </a:t>
            </a:r>
            <a:r>
              <a:rPr lang="en-US" sz="3111" dirty="0" smtClean="0"/>
              <a:t>Environmental Health in Hollywood!</a:t>
            </a:r>
            <a:br>
              <a:rPr lang="en-US" sz="3111" dirty="0" smtClean="0"/>
            </a:br>
            <a:endParaRPr lang="en-US" dirty="0"/>
          </a:p>
        </p:txBody>
      </p:sp>
      <p:sp>
        <p:nvSpPr>
          <p:cNvPr id="3" name="Content Placeholder 2"/>
          <p:cNvSpPr>
            <a:spLocks noGrp="1"/>
          </p:cNvSpPr>
          <p:nvPr>
            <p:ph sz="quarter" idx="1"/>
          </p:nvPr>
        </p:nvSpPr>
        <p:spPr>
          <a:xfrm>
            <a:off x="612648" y="1600200"/>
            <a:ext cx="8153400" cy="1752600"/>
          </a:xfrm>
        </p:spPr>
        <p:txBody>
          <a:bodyPr>
            <a:normAutofit fontScale="92500" lnSpcReduction="20000"/>
          </a:bodyPr>
          <a:lstStyle/>
          <a:p>
            <a:r>
              <a:rPr lang="en-US" dirty="0" smtClean="0"/>
              <a:t>Search for a movie or documentary that features an environmental health issue. If possible, watch it. If unable to watch it, read a description online or watch a clip or trailer on </a:t>
            </a:r>
            <a:r>
              <a:rPr lang="en-US" dirty="0" err="1" smtClean="0"/>
              <a:t>youtube</a:t>
            </a:r>
            <a:r>
              <a:rPr lang="en-US" dirty="0" smtClean="0"/>
              <a:t>. Then answer the questions in the table below.</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914400" y="3493235"/>
            <a:ext cx="6740398" cy="31369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4587</TotalTime>
  <Words>959</Words>
  <Application>Microsoft Macintosh PowerPoint</Application>
  <PresentationFormat>On-screen Show (4:3)</PresentationFormat>
  <Paragraphs>53</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10.1: Intro to Enviro Health</vt:lpstr>
      <vt:lpstr>Environmental Health Brainstorm</vt:lpstr>
      <vt:lpstr>Discuss</vt:lpstr>
      <vt:lpstr>What is Environmental Health &amp; Who is the NCEH?</vt:lpstr>
      <vt:lpstr>Work at the NCEH</vt:lpstr>
      <vt:lpstr>Environmental Health Focus Areas</vt:lpstr>
      <vt:lpstr>Environmental Health Factors</vt:lpstr>
      <vt:lpstr>Homework: Environmental Health in Hollywood!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82</cp:revision>
  <dcterms:created xsi:type="dcterms:W3CDTF">2014-05-05T00:46:34Z</dcterms:created>
  <dcterms:modified xsi:type="dcterms:W3CDTF">2014-05-05T01:13:36Z</dcterms:modified>
</cp:coreProperties>
</file>