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12.xml" ContentType="application/vnd.openxmlformats-officedocument.presentationml.notesSlide+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14"/>
  </p:notesMasterIdLst>
  <p:sldIdLst>
    <p:sldId id="256" r:id="rId2"/>
    <p:sldId id="257" r:id="rId3"/>
    <p:sldId id="261" r:id="rId4"/>
    <p:sldId id="259" r:id="rId5"/>
    <p:sldId id="260" r:id="rId6"/>
    <p:sldId id="264" r:id="rId7"/>
    <p:sldId id="262" r:id="rId8"/>
    <p:sldId id="263" r:id="rId9"/>
    <p:sldId id="268" r:id="rId10"/>
    <p:sldId id="266" r:id="rId11"/>
    <p:sldId id="269" r:id="rId12"/>
    <p:sldId id="267"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69060" autoAdjust="0"/>
  </p:normalViewPr>
  <p:slideViewPr>
    <p:cSldViewPr snapToObjects="1">
      <p:cViewPr varScale="1">
        <p:scale>
          <a:sx n="70" d="100"/>
          <a:sy n="70" d="100"/>
        </p:scale>
        <p:origin x="-1728"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143165-D33B-324B-B2D5-58110A9F63B3}" type="datetimeFigureOut">
              <a:rPr lang="en-US" smtClean="0"/>
              <a:pPr/>
              <a:t>11/4/13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877844-E64D-F740-948F-BB0BB583565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en.wikipedia.org/wiki/United_States_census,_1840" TargetMode="External"/><Relationship Id="rId4" Type="http://schemas.openxmlformats.org/officeDocument/2006/relationships/hyperlink" Target="http://en.wikipedia.org/wiki/American_Statistical_Association" TargetMode="External"/><Relationship Id="rId5" Type="http://schemas.openxmlformats.org/officeDocument/2006/relationships/hyperlink" Target="http://en.wikipedia.org/wiki/U.S._House_of_Representatives" TargetMode="External"/><Relationship Id="rId6" Type="http://schemas.openxmlformats.org/officeDocument/2006/relationships/hyperlink" Target="http://en.wikipedia.org/wiki/Nosology" TargetMode="External"/><Relationship Id="rId7" Type="http://schemas.openxmlformats.org/officeDocument/2006/relationships/hyperlink" Target="http://en.wikipedia.org/wiki/African-Americans" TargetMode="External"/><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psychologytoday.com/experts/kristian-marlow" TargetMode="External"/><Relationship Id="rId4" Type="http://schemas.openxmlformats.org/officeDocument/2006/relationships/hyperlink" Target="http://www.psychologytoday.com/blog/the-superhuman-mind" TargetMode="External"/><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lesson,</a:t>
            </a:r>
            <a:r>
              <a:rPr lang="en-US" baseline="0" dirty="0" smtClean="0"/>
              <a:t> students will learn that mental illnesses are diagnosed by their symptoms, through studying the way they are organized and examining some common mental illnesses. Students will begin with a data set showing the incidence of various mental illnesses before and after Hurricane Katrina. Then students will read two short passages about mental illnesses and how they are organized. Next, they will examine the symptoms for a handful of common mental illnesses. Throughout these presentations of information, students will periodically pause to discusses questions such as, “What makes mental illness often difficult to diagnose?” Finally, students will use this knowledge of common illnesses and symptoms to diagnose two patients in hypothetical scenarios.   </a:t>
            </a:r>
            <a:endParaRPr lang="en-US" dirty="0" smtClean="0"/>
          </a:p>
          <a:p>
            <a:endParaRPr lang="en-US" dirty="0" smtClean="0"/>
          </a:p>
          <a:p>
            <a:endParaRPr lang="en-US" dirty="0" smtClean="0"/>
          </a:p>
          <a:p>
            <a:r>
              <a:rPr lang="en-US" dirty="0" smtClean="0"/>
              <a:t>Image source:</a:t>
            </a:r>
            <a:r>
              <a:rPr lang="en-US" baseline="0" dirty="0" smtClean="0"/>
              <a:t> http://thefeministwire.com/2012/03/forum-on-mental-health-and-illness/</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bipolar disorder</a:t>
            </a:r>
          </a:p>
          <a:p>
            <a:endParaRPr lang="en-US" dirty="0" smtClean="0"/>
          </a:p>
          <a:p>
            <a:r>
              <a:rPr lang="en-US" dirty="0" smtClean="0"/>
              <a:t/>
            </a:r>
            <a:br>
              <a:rPr lang="en-US" dirty="0" smtClean="0"/>
            </a:br>
            <a:r>
              <a:rPr lang="en-US" dirty="0" smtClean="0"/>
              <a:t>Image source: http://blog.workhealthlife.com/2012/08/bipolar-disorder-an-introduction/</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Obsessive-Compulsiv</a:t>
            </a:r>
            <a:r>
              <a:rPr lang="en-US" baseline="0" dirty="0" smtClean="0"/>
              <a:t>e Disorder (OCD)</a:t>
            </a:r>
            <a:endParaRPr lang="en-US" dirty="0" smtClean="0"/>
          </a:p>
          <a:p>
            <a:endParaRPr lang="en-US" dirty="0" smtClean="0"/>
          </a:p>
          <a:p>
            <a:endParaRPr lang="en-US" dirty="0" smtClean="0"/>
          </a:p>
          <a:p>
            <a:r>
              <a:rPr lang="en-US" dirty="0" smtClean="0"/>
              <a:t>Image source: http://en.wikipedia.org/wiki/Obsessive%E2%80%93compulsive_disorder</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goal of this homework is to</a:t>
            </a:r>
            <a:r>
              <a:rPr lang="en-US" baseline="0" dirty="0" smtClean="0"/>
              <a:t> give students more practice identifying the symptoms of a mental illness.</a:t>
            </a:r>
            <a:endParaRPr lang="en-US" dirty="0" smtClean="0"/>
          </a:p>
          <a:p>
            <a:endParaRPr lang="en-US" dirty="0" smtClean="0"/>
          </a:p>
          <a:p>
            <a:endParaRPr lang="en-US" dirty="0" smtClean="0"/>
          </a:p>
          <a:p>
            <a:endParaRPr lang="en-US" dirty="0" smtClean="0"/>
          </a:p>
          <a:p>
            <a:r>
              <a:rPr lang="en-US" dirty="0" smtClean="0"/>
              <a:t>Image source: </a:t>
            </a:r>
            <a:r>
              <a:rPr lang="en-US" dirty="0" err="1" smtClean="0"/>
              <a:t>http://msw.usc.edu/mswusc-blog/putting-theory-into-practice-the-heart-of-mental-health-field-work/</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a simple data presentation, but students who struggle with data analysis should:  1) be directed to the title and the row/column headers;  2) write or verbalize the purpose of the table…what trends might researchers have suspected they would see; 3) marking of the text/data, as needed</a:t>
            </a:r>
          </a:p>
          <a:p>
            <a:endParaRPr lang="en-US" baseline="0" dirty="0" smtClean="0"/>
          </a:p>
          <a:p>
            <a:pPr lvl="0"/>
            <a:r>
              <a:rPr lang="en-US" sz="1200" kern="1200" dirty="0" smtClean="0">
                <a:solidFill>
                  <a:schemeClr val="tx1"/>
                </a:solidFill>
                <a:latin typeface="+mn-lt"/>
                <a:ea typeface="+mn-ea"/>
                <a:cs typeface="+mn-cs"/>
              </a:rPr>
              <a:t>Questions:</a:t>
            </a:r>
          </a:p>
          <a:p>
            <a:pPr lvl="0"/>
            <a:r>
              <a:rPr lang="en-US" sz="1200" kern="1200" dirty="0" smtClean="0">
                <a:solidFill>
                  <a:schemeClr val="tx1"/>
                </a:solidFill>
                <a:latin typeface="+mn-lt"/>
                <a:ea typeface="+mn-ea"/>
                <a:cs typeface="+mn-cs"/>
              </a:rPr>
              <a:t>1. What percentages of the population in the gulf state disaster area and in the remainder of the US had major depressive episode in 2006, respectively?</a:t>
            </a:r>
          </a:p>
          <a:p>
            <a:pPr lvl="0"/>
            <a:r>
              <a:rPr lang="en-US" sz="1200" kern="1200" dirty="0" smtClean="0">
                <a:solidFill>
                  <a:schemeClr val="tx1"/>
                </a:solidFill>
                <a:latin typeface="+mn-lt"/>
                <a:ea typeface="+mn-ea"/>
                <a:cs typeface="+mn-cs"/>
              </a:rPr>
              <a:t>2. What percentages of the population in the gulf state disaster area had a substance use disorder in 2004-2005 and 2006, respectively?</a:t>
            </a:r>
          </a:p>
          <a:p>
            <a:pPr lvl="0"/>
            <a:r>
              <a:rPr lang="en-US" sz="1200" kern="1200" dirty="0" smtClean="0">
                <a:solidFill>
                  <a:schemeClr val="tx1"/>
                </a:solidFill>
                <a:latin typeface="+mn-lt"/>
                <a:ea typeface="+mn-ea"/>
                <a:cs typeface="+mn-cs"/>
              </a:rPr>
              <a:t>3.</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Estimate, to the nearest whole number, the percentage of people who had serious psychological distress in 2006 in the </a:t>
            </a:r>
            <a:r>
              <a:rPr lang="en-US" sz="1200" b="1" kern="1200" dirty="0" smtClean="0">
                <a:solidFill>
                  <a:schemeClr val="tx1"/>
                </a:solidFill>
                <a:latin typeface="+mn-lt"/>
                <a:ea typeface="+mn-ea"/>
                <a:cs typeface="+mn-cs"/>
              </a:rPr>
              <a:t>entire</a:t>
            </a:r>
            <a:r>
              <a:rPr lang="en-US" sz="1200" kern="1200" dirty="0" smtClean="0">
                <a:solidFill>
                  <a:schemeClr val="tx1"/>
                </a:solidFill>
                <a:latin typeface="+mn-lt"/>
                <a:ea typeface="+mn-ea"/>
                <a:cs typeface="+mn-cs"/>
              </a:rPr>
              <a:t> United States.</a:t>
            </a:r>
          </a:p>
          <a:p>
            <a:r>
              <a:rPr lang="en-US" sz="1200" kern="1200" dirty="0" smtClean="0">
                <a:solidFill>
                  <a:schemeClr val="tx1"/>
                </a:solidFill>
                <a:latin typeface="+mn-lt"/>
                <a:ea typeface="+mn-ea"/>
                <a:cs typeface="+mn-cs"/>
              </a:rPr>
              <a:t>4. After Hurricane Katrina, what happened to the percentage of people with the Gulf State Disaster Area with unmet needs for mental health treatment? What might be one reason for this trend?</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Answers:</a:t>
            </a:r>
            <a:endParaRPr lang="en-US" dirty="0" smtClean="0"/>
          </a:p>
          <a:p>
            <a:pPr marL="228600" indent="-228600">
              <a:buAutoNum type="arabicPeriod"/>
            </a:pPr>
            <a:r>
              <a:rPr lang="en-US" sz="1200" kern="1200" dirty="0" smtClean="0">
                <a:solidFill>
                  <a:schemeClr val="tx1"/>
                </a:solidFill>
                <a:latin typeface="+mn-lt"/>
                <a:ea typeface="+mn-ea"/>
                <a:cs typeface="+mn-cs"/>
              </a:rPr>
              <a:t>7.4% and 7.2%</a:t>
            </a:r>
          </a:p>
          <a:p>
            <a:pPr marL="228600" indent="-228600">
              <a:buAutoNum type="arabicPeriod"/>
            </a:pPr>
            <a:r>
              <a:rPr lang="en-US" sz="1200" kern="1200" dirty="0" smtClean="0">
                <a:solidFill>
                  <a:schemeClr val="tx1"/>
                </a:solidFill>
                <a:latin typeface="+mn-lt"/>
                <a:ea typeface="+mn-ea"/>
                <a:cs typeface="+mn-cs"/>
              </a:rPr>
              <a:t>10.7% and 9.1%</a:t>
            </a:r>
          </a:p>
          <a:p>
            <a:pPr marL="228600" indent="-228600">
              <a:buAutoNum type="arabicPeriod"/>
            </a:pPr>
            <a:r>
              <a:rPr lang="en-US" dirty="0" smtClean="0"/>
              <a:t>11%</a:t>
            </a:r>
          </a:p>
          <a:p>
            <a:pPr marL="228600" indent="-228600">
              <a:buAutoNum type="arabicPeriod"/>
            </a:pPr>
            <a:r>
              <a:rPr lang="en-US" dirty="0" smtClean="0"/>
              <a:t>The</a:t>
            </a:r>
            <a:r>
              <a:rPr lang="en-US" baseline="0" dirty="0" smtClean="0"/>
              <a:t> percentage of people with unmet needs for mental health treatment/counseling in the Gulf States</a:t>
            </a:r>
            <a:r>
              <a:rPr lang="en-US" dirty="0" smtClean="0"/>
              <a:t> decreased by 1% following Hurricane</a:t>
            </a:r>
            <a:r>
              <a:rPr lang="en-US" baseline="0" dirty="0" smtClean="0"/>
              <a:t> Katrina. A few possible reasons may be: 1) there was an increased level mental health care workers after the hurricane (due to people traveling in to help from other areas); 2) people recognized they needed help after the catastrophic event, leading to more people seeking mental health care; 3) doctors were trained to be more aware of mental health needs in their patients during regular visits or hospitalizations, etc. (many possible answers here!)</a:t>
            </a:r>
            <a:r>
              <a:rPr lang="en-US" dirty="0" smtClean="0"/>
              <a:t> </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Additional info students</a:t>
            </a:r>
            <a:r>
              <a:rPr lang="en-US" baseline="0" dirty="0" smtClean="0"/>
              <a:t> may find interesting, </a:t>
            </a:r>
            <a:r>
              <a:rPr lang="en-US" dirty="0" smtClean="0"/>
              <a:t>from </a:t>
            </a:r>
            <a:r>
              <a:rPr lang="en-US" dirty="0" err="1" smtClean="0"/>
              <a:t>wikipedia</a:t>
            </a:r>
            <a:r>
              <a:rPr lang="en-US" baseline="0" dirty="0" smtClean="0"/>
              <a:t> (on the DSM): “</a:t>
            </a:r>
            <a:r>
              <a:rPr lang="en-US" sz="1200" kern="1200" dirty="0" smtClean="0">
                <a:solidFill>
                  <a:schemeClr val="tx1"/>
                </a:solidFill>
                <a:latin typeface="+mn-lt"/>
                <a:ea typeface="+mn-ea"/>
                <a:cs typeface="+mn-cs"/>
              </a:rPr>
              <a:t>The initial impetus for developing a classification of mental disorders in the United States was the need to collect statistical information. The first official attempt was the </a:t>
            </a:r>
            <a:r>
              <a:rPr lang="en-US" sz="1200" u="sng" kern="1200" dirty="0" smtClean="0">
                <a:solidFill>
                  <a:schemeClr val="tx1"/>
                </a:solidFill>
                <a:latin typeface="+mn-lt"/>
                <a:ea typeface="+mn-ea"/>
                <a:cs typeface="+mn-cs"/>
                <a:hlinkClick r:id="rId3"/>
              </a:rPr>
              <a:t>1840 census</a:t>
            </a:r>
            <a:r>
              <a:rPr lang="en-US" sz="1200" kern="1200" dirty="0" smtClean="0">
                <a:solidFill>
                  <a:schemeClr val="tx1"/>
                </a:solidFill>
                <a:latin typeface="+mn-lt"/>
                <a:ea typeface="+mn-ea"/>
                <a:cs typeface="+mn-cs"/>
              </a:rPr>
              <a:t>, which used a single category, "idiocy/insanity". Three years afterwards the </a:t>
            </a:r>
            <a:r>
              <a:rPr lang="en-US" sz="1200" u="sng" kern="1200" dirty="0" smtClean="0">
                <a:solidFill>
                  <a:schemeClr val="tx1"/>
                </a:solidFill>
                <a:latin typeface="+mn-lt"/>
                <a:ea typeface="+mn-ea"/>
                <a:cs typeface="+mn-cs"/>
                <a:hlinkClick r:id="rId4"/>
              </a:rPr>
              <a:t>American Statistical Association</a:t>
            </a:r>
            <a:r>
              <a:rPr lang="en-US" sz="1200" kern="1200" dirty="0" smtClean="0">
                <a:solidFill>
                  <a:schemeClr val="tx1"/>
                </a:solidFill>
                <a:latin typeface="+mn-lt"/>
                <a:ea typeface="+mn-ea"/>
                <a:cs typeface="+mn-cs"/>
              </a:rPr>
              <a:t> made an official protest to the </a:t>
            </a:r>
            <a:r>
              <a:rPr lang="en-US" sz="1200" u="sng" kern="1200" dirty="0" smtClean="0">
                <a:solidFill>
                  <a:schemeClr val="tx1"/>
                </a:solidFill>
                <a:latin typeface="+mn-lt"/>
                <a:ea typeface="+mn-ea"/>
                <a:cs typeface="+mn-cs"/>
                <a:hlinkClick r:id="rId5"/>
              </a:rPr>
              <a:t>U.S. House of Representatives</a:t>
            </a:r>
            <a:r>
              <a:rPr lang="en-US" sz="1200" kern="1200" dirty="0" smtClean="0">
                <a:solidFill>
                  <a:schemeClr val="tx1"/>
                </a:solidFill>
                <a:latin typeface="+mn-lt"/>
                <a:ea typeface="+mn-ea"/>
                <a:cs typeface="+mn-cs"/>
              </a:rPr>
              <a:t> stating that "the most glaring and remarkable errors are found in the statements respecting </a:t>
            </a:r>
            <a:r>
              <a:rPr lang="en-US" sz="1200" u="sng" kern="1200" dirty="0" smtClean="0">
                <a:solidFill>
                  <a:schemeClr val="tx1"/>
                </a:solidFill>
                <a:latin typeface="+mn-lt"/>
                <a:ea typeface="+mn-ea"/>
                <a:cs typeface="+mn-cs"/>
                <a:hlinkClick r:id="rId6"/>
              </a:rPr>
              <a:t>nosology</a:t>
            </a:r>
            <a:r>
              <a:rPr lang="en-US" sz="1200" kern="1200" dirty="0" smtClean="0">
                <a:solidFill>
                  <a:schemeClr val="tx1"/>
                </a:solidFill>
                <a:latin typeface="+mn-lt"/>
                <a:ea typeface="+mn-ea"/>
                <a:cs typeface="+mn-cs"/>
              </a:rPr>
              <a:t>, prevalence of insanity, blindness, deafness, and dumbness, among the people of this nation" and pointing out that in many towns </a:t>
            </a:r>
            <a:r>
              <a:rPr lang="en-US" sz="1200" u="sng" kern="1200" dirty="0" smtClean="0">
                <a:solidFill>
                  <a:schemeClr val="tx1"/>
                </a:solidFill>
                <a:latin typeface="+mn-lt"/>
                <a:ea typeface="+mn-ea"/>
                <a:cs typeface="+mn-cs"/>
                <a:hlinkClick r:id="rId7"/>
              </a:rPr>
              <a:t>African-Americans</a:t>
            </a:r>
            <a:r>
              <a:rPr lang="en-US" sz="1200" kern="1200" dirty="0" smtClean="0">
                <a:solidFill>
                  <a:schemeClr val="tx1"/>
                </a:solidFill>
                <a:latin typeface="+mn-lt"/>
                <a:ea typeface="+mn-ea"/>
                <a:cs typeface="+mn-cs"/>
              </a:rPr>
              <a:t> were all marked as insane, and the statistics were essentially useless.”</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students,</a:t>
            </a:r>
            <a:r>
              <a:rPr lang="en-US" baseline="0" dirty="0" smtClean="0"/>
              <a:t> “What is the purpose of dividing the DMS in to these 5 axes? OR What might happen if there were no axes?”</a:t>
            </a:r>
            <a:endParaRPr lang="en-US" dirty="0" smtClean="0"/>
          </a:p>
          <a:p>
            <a:endParaRPr lang="en-US" dirty="0" smtClean="0"/>
          </a:p>
          <a:p>
            <a:endParaRPr lang="en-US" dirty="0" smtClean="0"/>
          </a:p>
          <a:p>
            <a:endParaRPr lang="en-US" dirty="0" smtClean="0"/>
          </a:p>
          <a:p>
            <a:r>
              <a:rPr lang="en-US" dirty="0" smtClean="0"/>
              <a:t>Image source: </a:t>
            </a:r>
            <a:r>
              <a:rPr lang="en-US" dirty="0" err="1" smtClean="0"/>
              <a:t>http://bdkmsw.umwblogs.org/what-is-autism/autism-in-the-dsm</a:t>
            </a:r>
            <a:r>
              <a:rPr lang="en-US" dirty="0" smtClean="0"/>
              <a:t>/</a:t>
            </a:r>
          </a:p>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major mental illnesses are listed here, but give</a:t>
            </a:r>
            <a:r>
              <a:rPr lang="en-US" baseline="0" dirty="0" smtClean="0"/>
              <a:t> students an opportunity to add to these lists? They may have to guess which category an illness will fall into, but that is okay because it will give them the opportunity to get comfortable with the categories.</a:t>
            </a:r>
            <a:endParaRPr lang="en-US" dirty="0" smtClean="0"/>
          </a:p>
          <a:p>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Image</a:t>
            </a:r>
            <a:r>
              <a:rPr lang="en-US" baseline="0" dirty="0" smtClean="0"/>
              <a:t> source: http://writingcreativenonfiction.wordpress.com/2011/07/09/opinion-essay-mental-illness-is-rampant-in-our-society/</a:t>
            </a:r>
            <a:endParaRPr lang="en-US" dirty="0" smtClean="0"/>
          </a:p>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Students will most likely</a:t>
            </a:r>
            <a:r>
              <a:rPr lang="en-US" baseline="0" dirty="0" smtClean="0"/>
              <a:t> have limited lists of symptoms and may be surprised when they see long lists of possible symptoms. This is a great time to reinforce that illnesses (mental and physical) do not affect any two people the exact same way.</a:t>
            </a:r>
            <a:endParaRPr lang="en-US" dirty="0" smtClean="0"/>
          </a:p>
          <a:p>
            <a:endParaRPr lang="en-US" dirty="0" smtClean="0"/>
          </a:p>
          <a:p>
            <a:endParaRPr lang="en-US" dirty="0" smtClean="0"/>
          </a:p>
          <a:p>
            <a:endParaRPr lang="en-US" dirty="0" smtClean="0"/>
          </a:p>
          <a:p>
            <a:r>
              <a:rPr lang="en-US" dirty="0" smtClean="0"/>
              <a:t>Image source: </a:t>
            </a:r>
            <a:r>
              <a:rPr lang="en-US" dirty="0" err="1" smtClean="0"/>
              <a:t>http://www.psych.org/mental-health/more-topics/warning-signs-of-mental-illness</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a:t>
            </a:r>
            <a:r>
              <a:rPr lang="en-US" baseline="0" dirty="0" smtClean="0"/>
              <a:t> more great background information on this topic, see “</a:t>
            </a:r>
            <a:r>
              <a:rPr lang="en-US" sz="1200" b="0" kern="1200" dirty="0" smtClean="0">
                <a:solidFill>
                  <a:schemeClr val="tx1"/>
                </a:solidFill>
                <a:latin typeface="+mn-lt"/>
                <a:ea typeface="+mn-ea"/>
                <a:cs typeface="+mn-cs"/>
              </a:rPr>
              <a:t>Diagnostic Breakthrough for Mental Illness</a:t>
            </a:r>
            <a:r>
              <a:rPr lang="en-US" sz="1200" b="1" kern="1200" dirty="0" smtClean="0">
                <a:solidFill>
                  <a:schemeClr val="tx1"/>
                </a:solidFill>
                <a:latin typeface="+mn-lt"/>
                <a:ea typeface="+mn-ea"/>
                <a:cs typeface="+mn-cs"/>
              </a:rPr>
              <a:t>:</a:t>
            </a:r>
            <a:r>
              <a:rPr lang="en-US" sz="1200" b="1"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 new method of MRI interpretation allows for objective diagnosis”</a:t>
            </a:r>
          </a:p>
          <a:p>
            <a:r>
              <a:rPr lang="en-US" sz="1200" kern="1200" dirty="0" smtClean="0">
                <a:solidFill>
                  <a:schemeClr val="tx1"/>
                </a:solidFill>
                <a:latin typeface="+mn-lt"/>
                <a:ea typeface="+mn-ea"/>
                <a:cs typeface="+mn-cs"/>
              </a:rPr>
              <a:t>Published on December 8, 2012 by </a:t>
            </a:r>
            <a:r>
              <a:rPr lang="en-US" sz="1200" u="sng" kern="1200" dirty="0" smtClean="0">
                <a:solidFill>
                  <a:schemeClr val="tx1"/>
                </a:solidFill>
                <a:latin typeface="+mn-lt"/>
                <a:ea typeface="+mn-ea"/>
                <a:cs typeface="+mn-cs"/>
                <a:hlinkClick r:id="rId3"/>
              </a:rPr>
              <a:t>Kristian Marlow</a:t>
            </a:r>
            <a:r>
              <a:rPr lang="en-US" sz="1200" kern="1200" dirty="0" smtClean="0">
                <a:solidFill>
                  <a:schemeClr val="tx1"/>
                </a:solidFill>
                <a:latin typeface="+mn-lt"/>
                <a:ea typeface="+mn-ea"/>
                <a:cs typeface="+mn-cs"/>
              </a:rPr>
              <a:t> in </a:t>
            </a:r>
            <a:r>
              <a:rPr lang="en-US" sz="1200" u="sng" kern="1200" dirty="0" smtClean="0">
                <a:solidFill>
                  <a:schemeClr val="tx1"/>
                </a:solidFill>
                <a:latin typeface="+mn-lt"/>
                <a:ea typeface="+mn-ea"/>
                <a:cs typeface="+mn-cs"/>
                <a:hlinkClick r:id="rId4"/>
              </a:rPr>
              <a:t>The Superhuman Mind</a:t>
            </a:r>
            <a:endParaRPr lang="en-US" sz="1200" u="sng"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pPr marL="228600" indent="-228600">
              <a:buNone/>
            </a:pPr>
            <a:r>
              <a:rPr lang="en-US" baseline="0" dirty="0" smtClean="0"/>
              <a:t> http://www.psychologytoday.com/blog/the-superhuman-mind/201212/diagnostic-breakthrough-mental-illness</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a:t>
            </a:r>
            <a:r>
              <a:rPr lang="en-US" baseline="0" dirty="0" smtClean="0"/>
              <a:t> time permits, students can break into pairs to role-play scenarios where a patient has some of these symptoms. This will make learning the symptoms more engaging.</a:t>
            </a:r>
            <a:endParaRPr lang="en-US" dirty="0" smtClean="0"/>
          </a:p>
          <a:p>
            <a:endParaRPr lang="en-US" dirty="0" smtClean="0"/>
          </a:p>
          <a:p>
            <a:endParaRPr lang="en-US" dirty="0" smtClean="0"/>
          </a:p>
          <a:p>
            <a:r>
              <a:rPr lang="en-US" dirty="0" smtClean="0"/>
              <a:t>Image</a:t>
            </a:r>
            <a:r>
              <a:rPr lang="en-US" baseline="0" dirty="0" smtClean="0"/>
              <a:t> source: http://writingcreativenonfiction.wordpress.com/2011/07/09/opinion-essay-mental-illness-is-rampant-in-our-society/</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dirty="0" smtClean="0"/>
              <a:t>The idea of mental illnesses being ”silent” or “invisible” is very</a:t>
            </a:r>
            <a:r>
              <a:rPr lang="en-US" baseline="0" dirty="0" smtClean="0"/>
              <a:t> related to the stigma surrounding mental illness that students learned about in the last lesson. Help them make this connection.</a:t>
            </a:r>
            <a:r>
              <a:rPr lang="en-US" dirty="0" smtClean="0"/>
              <a:t> </a:t>
            </a:r>
          </a:p>
          <a:p>
            <a:pPr marL="228600" indent="-228600">
              <a:buNone/>
            </a:pPr>
            <a:endParaRPr lang="en-US" dirty="0" smtClean="0"/>
          </a:p>
          <a:p>
            <a:pPr marL="228600" indent="-228600">
              <a:buNone/>
            </a:pPr>
            <a:endParaRPr lang="en-US" dirty="0" smtClean="0"/>
          </a:p>
          <a:p>
            <a:pPr marL="228600" indent="-228600">
              <a:buNone/>
            </a:pPr>
            <a:r>
              <a:rPr lang="en-US" dirty="0" smtClean="0"/>
              <a:t>Image</a:t>
            </a:r>
            <a:r>
              <a:rPr lang="en-US" baseline="0" dirty="0" smtClean="0"/>
              <a:t> Source:  http://www.theguardian.com/commentisfree/2012/feb/10/diagnostic-manual-mental-illness</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18ED403-8E6D-470F-9368-65BF869872DD}" type="datetime1">
              <a:rPr smtClean="0"/>
              <a:pPr/>
              <a:t>10/25/2007</a:t>
            </a:fld>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smtClean="0"/>
              <a:t>
              </a:t>
            </a:r>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B7CC652-A623-41D2-B0ED-8F1D217186B4}" type="slidenum">
              <a:rPr smtClean="0"/>
              <a:pPr/>
              <a:t>‹#›</a:t>
            </a:fld>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36956B-C6A6-4998-B6F9-4158C8926225}" type="datetime1">
              <a:rPr smtClean="0"/>
              <a:pPr/>
              <a:t>10/25/2007</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p>
            <a:fld id="{D99619C8-A375-448C-891B-9999C6BE8E64}" type="slidenum">
              <a:rPr smtClean="0"/>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FFA6A671-5254-49D4-B317-082B93EA859A}" type="datetime1">
              <a:rPr smtClean="0"/>
              <a:pPr/>
              <a:t>10/25/2007</a:t>
            </a:fld>
            <a:endParaRPr/>
          </a:p>
        </p:txBody>
      </p:sp>
      <p:sp>
        <p:nvSpPr>
          <p:cNvPr id="5" name="Footer Placeholder 4"/>
          <p:cNvSpPr>
            <a:spLocks noGrp="1"/>
          </p:cNvSpPr>
          <p:nvPr>
            <p:ph type="ftr" sz="quarter" idx="11"/>
          </p:nvPr>
        </p:nvSpPr>
        <p:spPr>
          <a:xfrm>
            <a:off x="457201" y="6248207"/>
            <a:ext cx="5573483" cy="365125"/>
          </a:xfrm>
        </p:spPr>
        <p:txBody>
          <a:bodyPr/>
          <a:lstStyle/>
          <a:p>
            <a:r>
              <a:rPr smtClean="0"/>
              <a:t>
              </a:t>
            </a:r>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D99619C8-A375-448C-891B-9999C6BE8E64}" type="slidenum">
              <a:rPr smtClean="0"/>
              <a:p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85BD73B-607F-4953-87E4-4C3BC6D541E5}" type="datetime1">
              <a:rPr smtClean="0"/>
              <a:pPr/>
              <a:t>10/25/2007</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C3526B2-0DCD-4FC8-BB6D-71A89413C313}" type="datetime1">
              <a:rPr smtClean="0"/>
              <a:pPr/>
              <a:t>10/25/2007</a:t>
            </a:fld>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6294C92D-0306-4E69-9CD3-20855E849650}" type="slidenum">
              <a:rPr kumimoji="0" lang="en-US" smtClean="0"/>
              <a:pPr/>
              <a:t>‹#›</a:t>
            </a:fld>
            <a:endParaRPr kumimoji="0" lang="en-US"/>
          </a:p>
        </p:txBody>
      </p:sp>
      <p:sp>
        <p:nvSpPr>
          <p:cNvPr id="14" name="Footer Placeholder 13"/>
          <p:cNvSpPr>
            <a:spLocks noGrp="1"/>
          </p:cNvSpPr>
          <p:nvPr>
            <p:ph type="ftr" sz="quarter" idx="12"/>
          </p:nvPr>
        </p:nvSpPr>
        <p:spPr/>
        <p:txBody>
          <a:bodyPr/>
          <a:lstStyle/>
          <a:p>
            <a:r>
              <a:rPr smtClean="0"/>
              <a:t>
              </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FCB81ED-A29D-4740-A68B-F596A2FF137E}" type="datetime1">
              <a:rPr smtClean="0"/>
              <a:pPr/>
              <a:t>10/25/2007</a:t>
            </a:fld>
            <a:endParaRPr/>
          </a:p>
        </p:txBody>
      </p:sp>
      <p:sp>
        <p:nvSpPr>
          <p:cNvPr id="10" name="Slide Number Placeholder 9"/>
          <p:cNvSpPr>
            <a:spLocks noGrp="1"/>
          </p:cNvSpPr>
          <p:nvPr>
            <p:ph type="sldNum" sz="quarter" idx="16"/>
          </p:nvPr>
        </p:nvSpPr>
        <p:spPr/>
        <p:txBody>
          <a:bodyPr rtlCol="0"/>
          <a:lstStyle/>
          <a:p>
            <a:fld id="{D99619C8-A375-448C-891B-9999C6BE8E64}" type="slidenum">
              <a:rPr smtClean="0"/>
              <a:pPr/>
              <a:t>‹#›</a:t>
            </a:fld>
            <a:endParaRPr/>
          </a:p>
        </p:txBody>
      </p:sp>
      <p:sp>
        <p:nvSpPr>
          <p:cNvPr id="12" name="Footer Placeholder 11"/>
          <p:cNvSpPr>
            <a:spLocks noGrp="1"/>
          </p:cNvSpPr>
          <p:nvPr>
            <p:ph type="ftr" sz="quarter" idx="17"/>
          </p:nvPr>
        </p:nvSpPr>
        <p:spPr/>
        <p:txBody>
          <a:bodyPr rtlCol="0"/>
          <a:lstStyle/>
          <a:p>
            <a:r>
              <a:rPr smtClean="0"/>
              <a:t>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2CE825CE-32D5-4C4C-A5D0-8BCDD70F5880}" type="datetime1">
              <a:rPr smtClean="0"/>
              <a:pPr/>
              <a:t>10/25/2007</a:t>
            </a:fld>
            <a:endParaRPr/>
          </a:p>
        </p:txBody>
      </p:sp>
      <p:sp>
        <p:nvSpPr>
          <p:cNvPr id="12" name="Slide Number Placeholder 11"/>
          <p:cNvSpPr>
            <a:spLocks noGrp="1"/>
          </p:cNvSpPr>
          <p:nvPr>
            <p:ph type="sldNum" sz="quarter" idx="16"/>
          </p:nvPr>
        </p:nvSpPr>
        <p:spPr/>
        <p:txBody>
          <a:bodyPr rtlCol="0"/>
          <a:lstStyle/>
          <a:p>
            <a:fld id="{D99619C8-A375-448C-891B-9999C6BE8E64}" type="slidenum">
              <a:rPr smtClean="0"/>
              <a:pPr/>
              <a:t>‹#›</a:t>
            </a:fld>
            <a:endParaRPr/>
          </a:p>
        </p:txBody>
      </p:sp>
      <p:sp>
        <p:nvSpPr>
          <p:cNvPr id="14" name="Footer Placeholder 13"/>
          <p:cNvSpPr>
            <a:spLocks noGrp="1"/>
          </p:cNvSpPr>
          <p:nvPr>
            <p:ph type="ftr" sz="quarter" idx="17"/>
          </p:nvPr>
        </p:nvSpPr>
        <p:spPr/>
        <p:txBody>
          <a:bodyPr rtlCol="0"/>
          <a:lstStyle/>
          <a:p>
            <a:r>
              <a:rPr smtClean="0"/>
              <a:t>
              </a:t>
            </a:r>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25DC3FE-52E1-433F-A1A1-742295C2EFEB}" type="datetime1">
              <a:rPr smtClean="0"/>
              <a:pPr/>
              <a:t>10/25/2007</a:t>
            </a:fld>
            <a:endParaRPr/>
          </a:p>
        </p:txBody>
      </p:sp>
      <p:sp>
        <p:nvSpPr>
          <p:cNvPr id="4" name="Footer Placeholder 3"/>
          <p:cNvSpPr>
            <a:spLocks noGrp="1"/>
          </p:cNvSpPr>
          <p:nvPr>
            <p:ph type="ftr" sz="quarter" idx="11"/>
          </p:nvPr>
        </p:nvSpPr>
        <p:spPr/>
        <p:txBody>
          <a:bodyPr/>
          <a:lstStyle/>
          <a:p>
            <a:r>
              <a:rPr smtClean="0"/>
              <a:t>
              </a:t>
            </a:r>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969193-A413-4918-A15C-32FE3683F878}" type="datetime1">
              <a:rPr smtClean="0"/>
              <a:pPr/>
              <a:t>10/25/2007</a:t>
            </a:fld>
            <a:endParaRPr/>
          </a:p>
        </p:txBody>
      </p:sp>
      <p:sp>
        <p:nvSpPr>
          <p:cNvPr id="3" name="Footer Placeholder 2"/>
          <p:cNvSpPr>
            <a:spLocks noGrp="1"/>
          </p:cNvSpPr>
          <p:nvPr>
            <p:ph type="ftr" sz="quarter" idx="11"/>
          </p:nvPr>
        </p:nvSpPr>
        <p:spPr/>
        <p:txBody>
          <a:bodyPr/>
          <a:lstStyle/>
          <a:p>
            <a:r>
              <a:rPr smtClean="0"/>
              <a:t>
              </a:t>
            </a:r>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D99619C8-A375-448C-891B-9999C6BE8E64}" type="slidenum">
              <a:rPr smtClean="0"/>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75B771B-174A-41D3-8078-EEED53AE7A49}" type="datetime1">
              <a:rPr smtClean="0"/>
              <a:pPr/>
              <a:t>10/25/2007</a:t>
            </a:fld>
            <a:endParaRPr/>
          </a:p>
        </p:txBody>
      </p:sp>
      <p:sp>
        <p:nvSpPr>
          <p:cNvPr id="6" name="Footer Placeholder 5"/>
          <p:cNvSpPr>
            <a:spLocks noGrp="1"/>
          </p:cNvSpPr>
          <p:nvPr>
            <p:ph type="ftr" sz="quarter" idx="11"/>
          </p:nvPr>
        </p:nvSpPr>
        <p:spPr/>
        <p:txBody>
          <a:bodyPr/>
          <a:lstStyle/>
          <a:p>
            <a:r>
              <a:rPr smtClean="0"/>
              <a:t>
              </a:t>
            </a:r>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4D98379E-7B25-4BA9-AA4E-73FE673939C3}" type="datetime1">
              <a:rPr smtClean="0"/>
              <a:pPr/>
              <a:t>10/25/2007</a:t>
            </a:fld>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D99619C8-A375-448C-891B-9999C6BE8E64}" type="slidenum">
              <a:rPr smtClean="0"/>
              <a:pPr/>
              <a:t>‹#›</a:t>
            </a:fld>
            <a:endParaRPr/>
          </a:p>
        </p:txBody>
      </p:sp>
      <p:sp>
        <p:nvSpPr>
          <p:cNvPr id="14" name="Footer Placeholder 13"/>
          <p:cNvSpPr>
            <a:spLocks noGrp="1"/>
          </p:cNvSpPr>
          <p:nvPr>
            <p:ph type="ftr" sz="quarter" idx="12"/>
          </p:nvPr>
        </p:nvSpPr>
        <p:spPr>
          <a:xfrm>
            <a:off x="1600200" y="6248206"/>
            <a:ext cx="4572000" cy="365125"/>
          </a:xfrm>
        </p:spPr>
        <p:txBody>
          <a:bodyPr rtlCol="0"/>
          <a:lstStyle/>
          <a:p>
            <a:r>
              <a:rPr smtClean="0"/>
              <a:t>
              </a:t>
            </a:r>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9F78B67-B4C5-45C3-BA2A-CBC3E34415B2}" type="datetime1">
              <a:rPr smtClean="0"/>
              <a:pPr/>
              <a:t>10/25/2007</a:t>
            </a:fld>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99619C8-A375-448C-891B-9999C6BE8E64}" type="slidenum">
              <a:rPr smtClean="0"/>
              <a:pPr/>
              <a:t>‹#›</a:t>
            </a:fld>
            <a:endParaRPr/>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7.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Lesson </a:t>
            </a:r>
            <a:r>
              <a:rPr lang="en-US" dirty="0" smtClean="0"/>
              <a:t>1.7:</a:t>
            </a:r>
            <a:br>
              <a:rPr lang="en-US" dirty="0" smtClean="0"/>
            </a:br>
            <a:r>
              <a:rPr lang="en-US" dirty="0" smtClean="0"/>
              <a:t>Mental Illness</a:t>
            </a:r>
            <a:endParaRPr lang="en-US" dirty="0"/>
          </a:p>
        </p:txBody>
      </p:sp>
      <p:sp>
        <p:nvSpPr>
          <p:cNvPr id="3" name="Subtitle 2"/>
          <p:cNvSpPr>
            <a:spLocks noGrp="1"/>
          </p:cNvSpPr>
          <p:nvPr>
            <p:ph type="subTitle" idx="1"/>
          </p:nvPr>
        </p:nvSpPr>
        <p:spPr/>
        <p:txBody>
          <a:bodyPr/>
          <a:lstStyle/>
          <a:p>
            <a:r>
              <a:rPr lang="en-US" dirty="0" smtClean="0"/>
              <a:t>Unit 1: Mental Health</a:t>
            </a:r>
            <a:endParaRPr lang="en-US" dirty="0"/>
          </a:p>
        </p:txBody>
      </p:sp>
      <p:pic>
        <p:nvPicPr>
          <p:cNvPr id="14338" name="Picture 2"/>
          <p:cNvPicPr>
            <a:picLocks noChangeAspect="1" noChangeArrowheads="1"/>
          </p:cNvPicPr>
          <p:nvPr/>
        </p:nvPicPr>
        <p:blipFill>
          <a:blip r:embed="rId3"/>
          <a:srcRect/>
          <a:stretch>
            <a:fillRect/>
          </a:stretch>
        </p:blipFill>
        <p:spPr bwMode="auto">
          <a:xfrm>
            <a:off x="5334000" y="533400"/>
            <a:ext cx="3200400" cy="38043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Vignette #1:</a:t>
            </a:r>
            <a:endParaRPr lang="en-US" dirty="0"/>
          </a:p>
        </p:txBody>
      </p:sp>
      <p:sp>
        <p:nvSpPr>
          <p:cNvPr id="3" name="Content Placeholder 2"/>
          <p:cNvSpPr>
            <a:spLocks noGrp="1"/>
          </p:cNvSpPr>
          <p:nvPr>
            <p:ph sz="quarter" idx="1"/>
          </p:nvPr>
        </p:nvSpPr>
        <p:spPr>
          <a:xfrm>
            <a:off x="0" y="1981200"/>
            <a:ext cx="8766048" cy="4495800"/>
          </a:xfrm>
        </p:spPr>
        <p:txBody>
          <a:bodyPr>
            <a:normAutofit fontScale="92500" lnSpcReduction="20000"/>
          </a:bodyPr>
          <a:lstStyle/>
          <a:p>
            <a:r>
              <a:rPr lang="en-US" dirty="0" smtClean="0"/>
              <a:t>A </a:t>
            </a:r>
            <a:r>
              <a:rPr lang="en-US" dirty="0" smtClean="0"/>
              <a:t>19-year old female is brought in to the ER by her mother. The chief complaint is a change in behavior and mental state. She recently began college and has lived in a dorm for four months now, but during her visit home for winter break she was uncharacteristically argumentative, talkative, and in a “goofy” mood. She has been treated for depression for the last two years. When questioned, she admits to increased alcohol intake. She also admits that she hasn’t attended classes in a month and has been staying up extremely late </a:t>
            </a:r>
            <a:r>
              <a:rPr lang="en-US" dirty="0" err="1" smtClean="0"/>
              <a:t>blogging</a:t>
            </a:r>
            <a:r>
              <a:rPr lang="en-US" dirty="0" smtClean="0"/>
              <a:t>. When questioned, she has gotten very defensive and has accused her parents of trying to “overmedicate her” and “ruining her happiness.</a:t>
            </a:r>
            <a:r>
              <a:rPr lang="en-US" dirty="0" smtClean="0"/>
              <a:t>” </a:t>
            </a:r>
            <a:endParaRPr lang="en-US" dirty="0" smtClean="0"/>
          </a:p>
          <a:p>
            <a:pPr lvl="1"/>
            <a:r>
              <a:rPr lang="en-US" dirty="0" smtClean="0"/>
              <a:t>Which mental illness does this patient seem to have? </a:t>
            </a:r>
            <a:endParaRPr lang="en-US" dirty="0"/>
          </a:p>
        </p:txBody>
      </p:sp>
      <p:pic>
        <p:nvPicPr>
          <p:cNvPr id="6" name="Picture 5"/>
          <p:cNvPicPr>
            <a:picLocks noChangeAspect="1"/>
          </p:cNvPicPr>
          <p:nvPr/>
        </p:nvPicPr>
        <p:blipFill>
          <a:blip r:embed="rId3"/>
          <a:stretch>
            <a:fillRect/>
          </a:stretch>
        </p:blipFill>
        <p:spPr>
          <a:xfrm>
            <a:off x="8075848" y="5748089"/>
            <a:ext cx="844295" cy="899358"/>
          </a:xfrm>
          <a:prstGeom prst="rect">
            <a:avLst/>
          </a:prstGeom>
        </p:spPr>
      </p:pic>
      <p:pic>
        <p:nvPicPr>
          <p:cNvPr id="33794" name="Picture 2"/>
          <p:cNvPicPr>
            <a:picLocks noChangeAspect="1" noChangeArrowheads="1"/>
          </p:cNvPicPr>
          <p:nvPr/>
        </p:nvPicPr>
        <p:blipFill>
          <a:blip r:embed="rId4"/>
          <a:srcRect/>
          <a:stretch>
            <a:fillRect/>
          </a:stretch>
        </p:blipFill>
        <p:spPr bwMode="auto">
          <a:xfrm>
            <a:off x="6668911" y="107188"/>
            <a:ext cx="2362200" cy="1874012"/>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Vignette #2:</a:t>
            </a:r>
            <a:endParaRPr lang="en-US" dirty="0"/>
          </a:p>
        </p:txBody>
      </p:sp>
      <p:sp>
        <p:nvSpPr>
          <p:cNvPr id="3" name="Content Placeholder 2"/>
          <p:cNvSpPr>
            <a:spLocks noGrp="1"/>
          </p:cNvSpPr>
          <p:nvPr>
            <p:ph sz="quarter" idx="1"/>
          </p:nvPr>
        </p:nvSpPr>
        <p:spPr>
          <a:xfrm>
            <a:off x="152400" y="2151647"/>
            <a:ext cx="7467600" cy="4495800"/>
          </a:xfrm>
        </p:spPr>
        <p:txBody>
          <a:bodyPr>
            <a:normAutofit fontScale="92500" lnSpcReduction="20000"/>
          </a:bodyPr>
          <a:lstStyle/>
          <a:p>
            <a:r>
              <a:rPr lang="en-US" dirty="0" smtClean="0"/>
              <a:t>A 41-year old male admits to an intense fear of germs at his routine physical exam. He describes fear of touching doorknobs, bathrooms, toilet seats, and public spaces. He is a vigilant hand washer and has red, cracked hands. He recently got divorced because his wife could not understand his impulsive behavior. He estimates he spends several hours per day cleaning and re-cleaning his apartment in addition to constant bathing and washing. He does not admit that this thoughts and behaviors are irrational.</a:t>
            </a:r>
            <a:r>
              <a:rPr lang="en-US" dirty="0" smtClean="0"/>
              <a:t> </a:t>
            </a:r>
          </a:p>
          <a:p>
            <a:pPr lvl="1"/>
            <a:r>
              <a:rPr lang="en-US" dirty="0" smtClean="0"/>
              <a:t>Which </a:t>
            </a:r>
            <a:r>
              <a:rPr lang="en-US" dirty="0" smtClean="0"/>
              <a:t>mental illness does this patient seem to have? </a:t>
            </a:r>
            <a:endParaRPr lang="en-US" dirty="0"/>
          </a:p>
        </p:txBody>
      </p:sp>
      <p:pic>
        <p:nvPicPr>
          <p:cNvPr id="6" name="Picture 5"/>
          <p:cNvPicPr>
            <a:picLocks noChangeAspect="1"/>
          </p:cNvPicPr>
          <p:nvPr/>
        </p:nvPicPr>
        <p:blipFill>
          <a:blip r:embed="rId3"/>
          <a:stretch>
            <a:fillRect/>
          </a:stretch>
        </p:blipFill>
        <p:spPr>
          <a:xfrm>
            <a:off x="8075848" y="5748089"/>
            <a:ext cx="844295" cy="899358"/>
          </a:xfrm>
          <a:prstGeom prst="rect">
            <a:avLst/>
          </a:prstGeom>
        </p:spPr>
      </p:pic>
      <p:pic>
        <p:nvPicPr>
          <p:cNvPr id="38914" name="Picture 2"/>
          <p:cNvPicPr>
            <a:picLocks noChangeAspect="1" noChangeArrowheads="1"/>
          </p:cNvPicPr>
          <p:nvPr/>
        </p:nvPicPr>
        <p:blipFill>
          <a:blip r:embed="rId4"/>
          <a:srcRect/>
          <a:stretch>
            <a:fillRect/>
          </a:stretch>
        </p:blipFill>
        <p:spPr bwMode="auto">
          <a:xfrm>
            <a:off x="7086600" y="152400"/>
            <a:ext cx="1833542" cy="1913261"/>
          </a:xfrm>
          <a:prstGeom prst="rect">
            <a:avLst/>
          </a:prstGeom>
          <a:noFill/>
          <a:ln w="34925" cap="flat" cmpd="sng" algn="ctr">
            <a:solidFill>
              <a:schemeClr val="tx1"/>
            </a:solidFill>
            <a:prstDash val="solid"/>
            <a:miter lim="800000"/>
            <a:headEnd type="none" w="med" len="med"/>
            <a:tailEnd type="none" w="med" len="me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sz="quarter" idx="1"/>
          </p:nvPr>
        </p:nvSpPr>
        <p:spPr/>
        <p:txBody>
          <a:bodyPr/>
          <a:lstStyle/>
          <a:p>
            <a:r>
              <a:rPr lang="en-US" dirty="0" smtClean="0"/>
              <a:t>Choose any mental illness.</a:t>
            </a:r>
            <a:r>
              <a:rPr lang="en-US" dirty="0" smtClean="0"/>
              <a:t> </a:t>
            </a:r>
          </a:p>
          <a:p>
            <a:r>
              <a:rPr lang="en-US" dirty="0" smtClean="0"/>
              <a:t>Write </a:t>
            </a:r>
            <a:r>
              <a:rPr lang="en-US" dirty="0" smtClean="0"/>
              <a:t>a vignette (approx. 1-2 paragraphs) about a patient with that mental illness. </a:t>
            </a:r>
            <a:r>
              <a:rPr lang="en-US" dirty="0" smtClean="0"/>
              <a:t> </a:t>
            </a:r>
          </a:p>
          <a:p>
            <a:r>
              <a:rPr lang="en-US" dirty="0" smtClean="0"/>
              <a:t>Include </a:t>
            </a:r>
            <a:r>
              <a:rPr lang="en-US" dirty="0" smtClean="0"/>
              <a:t>all important information and at least </a:t>
            </a:r>
            <a:r>
              <a:rPr lang="en-US" b="1" u="sng" dirty="0" smtClean="0"/>
              <a:t>three</a:t>
            </a:r>
            <a:r>
              <a:rPr lang="en-US" dirty="0" smtClean="0"/>
              <a:t> symptoms consistent with that mental illness. </a:t>
            </a:r>
            <a:endParaRPr lang="en-US" dirty="0"/>
          </a:p>
        </p:txBody>
      </p:sp>
      <p:pic>
        <p:nvPicPr>
          <p:cNvPr id="6" name="Picture 5"/>
          <p:cNvPicPr>
            <a:picLocks noChangeAspect="1"/>
          </p:cNvPicPr>
          <p:nvPr/>
        </p:nvPicPr>
        <p:blipFill>
          <a:blip r:embed="rId3"/>
          <a:stretch>
            <a:fillRect/>
          </a:stretch>
        </p:blipFill>
        <p:spPr>
          <a:xfrm>
            <a:off x="8001000" y="5905563"/>
            <a:ext cx="765048" cy="780987"/>
          </a:xfrm>
          <a:prstGeom prst="rect">
            <a:avLst/>
          </a:prstGeom>
        </p:spPr>
      </p:pic>
      <p:pic>
        <p:nvPicPr>
          <p:cNvPr id="35842" name="Picture 2"/>
          <p:cNvPicPr>
            <a:picLocks noChangeAspect="1" noChangeArrowheads="1"/>
          </p:cNvPicPr>
          <p:nvPr/>
        </p:nvPicPr>
        <p:blipFill>
          <a:blip r:embed="rId4"/>
          <a:srcRect/>
          <a:stretch>
            <a:fillRect/>
          </a:stretch>
        </p:blipFill>
        <p:spPr bwMode="auto">
          <a:xfrm>
            <a:off x="2971800" y="4267200"/>
            <a:ext cx="3151188" cy="22098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sz="quarter" idx="1"/>
          </p:nvPr>
        </p:nvSpPr>
        <p:spPr>
          <a:xfrm>
            <a:off x="612648" y="5670133"/>
            <a:ext cx="8153400" cy="844550"/>
          </a:xfrm>
        </p:spPr>
        <p:txBody>
          <a:bodyPr/>
          <a:lstStyle/>
          <a:p>
            <a:r>
              <a:rPr lang="en-US" dirty="0" smtClean="0"/>
              <a:t>Answer Questions 1-4 using this data set.</a:t>
            </a:r>
            <a:endParaRPr lang="en-US" dirty="0"/>
          </a:p>
        </p:txBody>
      </p:sp>
      <p:pic>
        <p:nvPicPr>
          <p:cNvPr id="4" name="Picture 3"/>
          <p:cNvPicPr>
            <a:picLocks noChangeAspect="1"/>
          </p:cNvPicPr>
          <p:nvPr/>
        </p:nvPicPr>
        <p:blipFill>
          <a:blip r:embed="rId3"/>
          <a:stretch>
            <a:fillRect/>
          </a:stretch>
        </p:blipFill>
        <p:spPr>
          <a:xfrm>
            <a:off x="7889363" y="5670133"/>
            <a:ext cx="993648" cy="935198"/>
          </a:xfrm>
          <a:prstGeom prst="rect">
            <a:avLst/>
          </a:prstGeom>
        </p:spPr>
      </p:pic>
      <p:pic>
        <p:nvPicPr>
          <p:cNvPr id="6" name="Picture 5"/>
          <p:cNvPicPr>
            <a:picLocks noChangeAspect="1"/>
          </p:cNvPicPr>
          <p:nvPr/>
        </p:nvPicPr>
        <p:blipFill>
          <a:blip r:embed="rId4"/>
          <a:stretch>
            <a:fillRect/>
          </a:stretch>
        </p:blipFill>
        <p:spPr>
          <a:xfrm>
            <a:off x="612648" y="1828800"/>
            <a:ext cx="7962900" cy="36449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t>Read</a:t>
            </a:r>
            <a:r>
              <a:rPr lang="en-US" sz="3600" i="1" dirty="0" smtClean="0"/>
              <a:t/>
            </a:r>
            <a:br>
              <a:rPr lang="en-US" sz="3600" i="1" dirty="0" smtClean="0"/>
            </a:br>
            <a:endParaRPr lang="en-US" sz="3600" i="1" dirty="0"/>
          </a:p>
        </p:txBody>
      </p:sp>
      <p:pic>
        <p:nvPicPr>
          <p:cNvPr id="4" name="Picture 3"/>
          <p:cNvPicPr>
            <a:picLocks noChangeAspect="1"/>
          </p:cNvPicPr>
          <p:nvPr/>
        </p:nvPicPr>
        <p:blipFill>
          <a:blip r:embed="rId3"/>
          <a:stretch>
            <a:fillRect/>
          </a:stretch>
        </p:blipFill>
        <p:spPr>
          <a:xfrm>
            <a:off x="7703117" y="5854565"/>
            <a:ext cx="1301507" cy="841218"/>
          </a:xfrm>
          <a:prstGeom prst="rect">
            <a:avLst/>
          </a:prstGeom>
        </p:spPr>
      </p:pic>
      <p:sp>
        <p:nvSpPr>
          <p:cNvPr id="5" name="Content Placeholder 4"/>
          <p:cNvSpPr>
            <a:spLocks noGrp="1"/>
          </p:cNvSpPr>
          <p:nvPr>
            <p:ph sz="quarter" idx="1"/>
          </p:nvPr>
        </p:nvSpPr>
        <p:spPr/>
        <p:txBody>
          <a:bodyPr/>
          <a:lstStyle/>
          <a:p>
            <a:r>
              <a:rPr lang="en-US" dirty="0" smtClean="0"/>
              <a:t>A Deeper Understanding of Mental Illness</a:t>
            </a:r>
          </a:p>
          <a:p>
            <a:pPr lvl="1"/>
            <a:r>
              <a:rPr lang="en-US" dirty="0" smtClean="0"/>
              <a:t>A mental illness can be defined as a health condition that changes a person’s thinking, feelings, or behavior (or all three) and that causes the person distress and difficulty in functioning</a:t>
            </a:r>
            <a:r>
              <a:rPr lang="en-US" dirty="0" smtClean="0"/>
              <a:t>.</a:t>
            </a:r>
          </a:p>
          <a:p>
            <a:r>
              <a:rPr lang="en-US" dirty="0" smtClean="0"/>
              <a:t>How are Mental Illnesses Diagnosed?</a:t>
            </a:r>
          </a:p>
          <a:p>
            <a:pPr lvl="1"/>
            <a:r>
              <a:rPr lang="en-US" dirty="0" smtClean="0"/>
              <a:t>The </a:t>
            </a:r>
            <a:r>
              <a:rPr lang="en-US" i="1" dirty="0" smtClean="0"/>
              <a:t>Diagnostic and Statistical Manual IV-TR</a:t>
            </a:r>
            <a:r>
              <a:rPr lang="en-US" dirty="0" smtClean="0"/>
              <a:t> (DSM) uses a five axes classification system to diagnose disorders and guide their treatment.</a:t>
            </a:r>
          </a:p>
          <a:p>
            <a:pPr lvl="1"/>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Summarize:</a:t>
            </a:r>
            <a:endParaRPr lang="en-US" dirty="0"/>
          </a:p>
        </p:txBody>
      </p:sp>
      <p:pic>
        <p:nvPicPr>
          <p:cNvPr id="7" name="Picture 6"/>
          <p:cNvPicPr>
            <a:picLocks noChangeAspect="1"/>
          </p:cNvPicPr>
          <p:nvPr/>
        </p:nvPicPr>
        <p:blipFill>
          <a:blip r:embed="rId3"/>
          <a:stretch>
            <a:fillRect/>
          </a:stretch>
        </p:blipFill>
        <p:spPr>
          <a:xfrm>
            <a:off x="8138012" y="5562600"/>
            <a:ext cx="628035" cy="966208"/>
          </a:xfrm>
          <a:prstGeom prst="rect">
            <a:avLst/>
          </a:prstGeom>
        </p:spPr>
      </p:pic>
      <p:pic>
        <p:nvPicPr>
          <p:cNvPr id="8" name="Picture 7"/>
          <p:cNvPicPr>
            <a:picLocks noChangeAspect="1"/>
          </p:cNvPicPr>
          <p:nvPr/>
        </p:nvPicPr>
        <p:blipFill>
          <a:blip r:embed="rId4"/>
          <a:stretch>
            <a:fillRect/>
          </a:stretch>
        </p:blipFill>
        <p:spPr>
          <a:xfrm>
            <a:off x="612648" y="2593512"/>
            <a:ext cx="7391399" cy="2969088"/>
          </a:xfrm>
          <a:prstGeom prst="rect">
            <a:avLst/>
          </a:prstGeom>
        </p:spPr>
      </p:pic>
      <p:pic>
        <p:nvPicPr>
          <p:cNvPr id="19458" name="Picture 2"/>
          <p:cNvPicPr>
            <a:picLocks noChangeAspect="1" noChangeArrowheads="1"/>
          </p:cNvPicPr>
          <p:nvPr/>
        </p:nvPicPr>
        <p:blipFill>
          <a:blip r:embed="rId5"/>
          <a:srcRect/>
          <a:stretch>
            <a:fillRect/>
          </a:stretch>
        </p:blipFill>
        <p:spPr bwMode="auto">
          <a:xfrm>
            <a:off x="6324600" y="411882"/>
            <a:ext cx="2286000" cy="168402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Illness Categories</a:t>
            </a:r>
            <a:endParaRPr lang="en-US" dirty="0"/>
          </a:p>
        </p:txBody>
      </p:sp>
      <p:pic>
        <p:nvPicPr>
          <p:cNvPr id="8" name="Picture 7"/>
          <p:cNvPicPr>
            <a:picLocks noChangeAspect="1"/>
          </p:cNvPicPr>
          <p:nvPr/>
        </p:nvPicPr>
        <p:blipFill>
          <a:blip r:embed="rId3"/>
          <a:stretch>
            <a:fillRect/>
          </a:stretch>
        </p:blipFill>
        <p:spPr>
          <a:xfrm>
            <a:off x="378312" y="2286000"/>
            <a:ext cx="8537088" cy="4205669"/>
          </a:xfrm>
          <a:prstGeom prst="rect">
            <a:avLst/>
          </a:prstGeom>
        </p:spPr>
      </p:pic>
      <p:pic>
        <p:nvPicPr>
          <p:cNvPr id="9" name="Picture 2"/>
          <p:cNvPicPr>
            <a:picLocks noChangeAspect="1" noChangeArrowheads="1"/>
          </p:cNvPicPr>
          <p:nvPr/>
        </p:nvPicPr>
        <p:blipFill>
          <a:blip r:embed="rId4"/>
          <a:srcRect/>
          <a:stretch>
            <a:fillRect/>
          </a:stretch>
        </p:blipFill>
        <p:spPr bwMode="auto">
          <a:xfrm>
            <a:off x="6752368" y="152400"/>
            <a:ext cx="2255108" cy="16002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well do we know mental illness?</a:t>
            </a:r>
            <a:endParaRPr lang="en-US" dirty="0"/>
          </a:p>
        </p:txBody>
      </p:sp>
      <p:sp>
        <p:nvSpPr>
          <p:cNvPr id="3" name="Content Placeholder 2"/>
          <p:cNvSpPr>
            <a:spLocks noGrp="1"/>
          </p:cNvSpPr>
          <p:nvPr>
            <p:ph sz="quarter" idx="1"/>
          </p:nvPr>
        </p:nvSpPr>
        <p:spPr>
          <a:xfrm>
            <a:off x="612648" y="1981200"/>
            <a:ext cx="8153400" cy="4495800"/>
          </a:xfrm>
        </p:spPr>
        <p:txBody>
          <a:bodyPr>
            <a:normAutofit/>
          </a:bodyPr>
          <a:lstStyle/>
          <a:p>
            <a:r>
              <a:rPr lang="en-US" dirty="0" smtClean="0"/>
              <a:t>Choose one</a:t>
            </a:r>
            <a:r>
              <a:rPr lang="en-US" dirty="0" smtClean="0"/>
              <a:t> mental illnesses &amp; list symptoms you know (or guess!):</a:t>
            </a:r>
          </a:p>
          <a:p>
            <a:pPr lvl="1"/>
            <a:r>
              <a:rPr lang="en-US" b="1" dirty="0" smtClean="0"/>
              <a:t>Mental </a:t>
            </a:r>
            <a:r>
              <a:rPr lang="en-US" b="1" dirty="0" smtClean="0"/>
              <a:t>Illness:</a:t>
            </a:r>
            <a:endParaRPr lang="en-US" dirty="0" smtClean="0"/>
          </a:p>
          <a:p>
            <a:pPr lvl="1"/>
            <a:r>
              <a:rPr lang="en-US" b="1" dirty="0" smtClean="0"/>
              <a:t>Symptoms:</a:t>
            </a:r>
            <a:endParaRPr lang="en-US" dirty="0"/>
          </a:p>
        </p:txBody>
      </p:sp>
      <p:pic>
        <p:nvPicPr>
          <p:cNvPr id="5" name="Picture 4"/>
          <p:cNvPicPr>
            <a:picLocks noChangeAspect="1"/>
          </p:cNvPicPr>
          <p:nvPr/>
        </p:nvPicPr>
        <p:blipFill>
          <a:blip r:embed="rId3"/>
          <a:stretch>
            <a:fillRect/>
          </a:stretch>
        </p:blipFill>
        <p:spPr>
          <a:xfrm>
            <a:off x="8048239" y="5773328"/>
            <a:ext cx="826349" cy="857532"/>
          </a:xfrm>
          <a:prstGeom prst="rect">
            <a:avLst/>
          </a:prstGeom>
        </p:spPr>
      </p:pic>
      <p:pic>
        <p:nvPicPr>
          <p:cNvPr id="29698" name="Picture 2"/>
          <p:cNvPicPr>
            <a:picLocks noChangeAspect="1" noChangeArrowheads="1"/>
          </p:cNvPicPr>
          <p:nvPr/>
        </p:nvPicPr>
        <p:blipFill>
          <a:blip r:embed="rId4"/>
          <a:srcRect/>
          <a:stretch>
            <a:fillRect/>
          </a:stretch>
        </p:blipFill>
        <p:spPr bwMode="auto">
          <a:xfrm>
            <a:off x="4724400" y="3735260"/>
            <a:ext cx="2895600" cy="28956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Difficulty of Diagnosing</a:t>
            </a:r>
            <a:endParaRPr lang="en-US" dirty="0"/>
          </a:p>
        </p:txBody>
      </p:sp>
      <p:sp>
        <p:nvSpPr>
          <p:cNvPr id="3" name="Content Placeholder 2"/>
          <p:cNvSpPr>
            <a:spLocks noGrp="1"/>
          </p:cNvSpPr>
          <p:nvPr>
            <p:ph sz="quarter" idx="1"/>
          </p:nvPr>
        </p:nvSpPr>
        <p:spPr>
          <a:xfrm>
            <a:off x="457200" y="1752600"/>
            <a:ext cx="8153400" cy="4495800"/>
          </a:xfrm>
        </p:spPr>
        <p:txBody>
          <a:bodyPr>
            <a:normAutofit/>
          </a:bodyPr>
          <a:lstStyle/>
          <a:p>
            <a:r>
              <a:rPr lang="en-US" sz="2400" dirty="0" smtClean="0"/>
              <a:t>With a partner, talk about the following questions:</a:t>
            </a:r>
          </a:p>
          <a:p>
            <a:pPr lvl="2"/>
            <a:r>
              <a:rPr lang="en-US" sz="2700" dirty="0" smtClean="0"/>
              <a:t>Do you think your list of symptoms above was accurate?</a:t>
            </a:r>
          </a:p>
          <a:p>
            <a:pPr lvl="2"/>
            <a:r>
              <a:rPr lang="en-US" sz="2700" dirty="0" smtClean="0"/>
              <a:t>Do you think everyone who has the mental illness</a:t>
            </a:r>
            <a:r>
              <a:rPr lang="en-US" sz="2700" dirty="0" smtClean="0"/>
              <a:t> exhibits </a:t>
            </a:r>
            <a:r>
              <a:rPr lang="en-US" sz="2700" dirty="0" smtClean="0"/>
              <a:t>these symptoms?</a:t>
            </a:r>
          </a:p>
          <a:p>
            <a:pPr lvl="2"/>
            <a:r>
              <a:rPr lang="en-US" sz="2700" dirty="0" smtClean="0"/>
              <a:t>Do you think you could accurately diagnose someone with this mental illness given their symptoms</a:t>
            </a:r>
            <a:r>
              <a:rPr lang="en-US" sz="2700" dirty="0" smtClean="0"/>
              <a:t>?</a:t>
            </a:r>
            <a:endParaRPr lang="en-US" sz="2700" dirty="0" smtClean="0"/>
          </a:p>
          <a:p>
            <a:pPr lvl="2"/>
            <a:r>
              <a:rPr lang="en-US" sz="2700" dirty="0" smtClean="0"/>
              <a:t>What </a:t>
            </a:r>
            <a:r>
              <a:rPr lang="en-US" sz="2700" dirty="0" smtClean="0"/>
              <a:t>makes diagnosing mental illness difficult? </a:t>
            </a:r>
            <a:endParaRPr lang="en-US" sz="2700" dirty="0"/>
          </a:p>
        </p:txBody>
      </p:sp>
      <p:pic>
        <p:nvPicPr>
          <p:cNvPr id="5" name="Picture 4"/>
          <p:cNvPicPr>
            <a:picLocks noChangeAspect="1"/>
          </p:cNvPicPr>
          <p:nvPr/>
        </p:nvPicPr>
        <p:blipFill>
          <a:blip r:embed="rId3"/>
          <a:stretch>
            <a:fillRect/>
          </a:stretch>
        </p:blipFill>
        <p:spPr>
          <a:xfrm>
            <a:off x="7810998" y="5900821"/>
            <a:ext cx="977900" cy="72279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Illness Symptoms</a:t>
            </a:r>
            <a:endParaRPr lang="en-US" dirty="0"/>
          </a:p>
        </p:txBody>
      </p:sp>
      <p:pic>
        <p:nvPicPr>
          <p:cNvPr id="6" name="Picture 5"/>
          <p:cNvPicPr>
            <a:picLocks noChangeAspect="1"/>
          </p:cNvPicPr>
          <p:nvPr/>
        </p:nvPicPr>
        <p:blipFill>
          <a:blip r:embed="rId3"/>
          <a:stretch>
            <a:fillRect/>
          </a:stretch>
        </p:blipFill>
        <p:spPr>
          <a:xfrm>
            <a:off x="543623" y="1205395"/>
            <a:ext cx="6127750" cy="5297212"/>
          </a:xfrm>
          <a:prstGeom prst="rect">
            <a:avLst/>
          </a:prstGeom>
        </p:spPr>
      </p:pic>
      <p:pic>
        <p:nvPicPr>
          <p:cNvPr id="7" name="Picture 6"/>
          <p:cNvPicPr>
            <a:picLocks noChangeAspect="1"/>
          </p:cNvPicPr>
          <p:nvPr/>
        </p:nvPicPr>
        <p:blipFill>
          <a:blip r:embed="rId4"/>
          <a:stretch>
            <a:fillRect/>
          </a:stretch>
        </p:blipFill>
        <p:spPr>
          <a:xfrm>
            <a:off x="8138012" y="5562600"/>
            <a:ext cx="628035" cy="966208"/>
          </a:xfrm>
          <a:prstGeom prst="rect">
            <a:avLst/>
          </a:prstGeom>
        </p:spPr>
      </p:pic>
      <p:pic>
        <p:nvPicPr>
          <p:cNvPr id="27650" name="Picture 2"/>
          <p:cNvPicPr>
            <a:picLocks noChangeAspect="1" noChangeArrowheads="1"/>
          </p:cNvPicPr>
          <p:nvPr/>
        </p:nvPicPr>
        <p:blipFill>
          <a:blip r:embed="rId5"/>
          <a:srcRect/>
          <a:stretch>
            <a:fillRect/>
          </a:stretch>
        </p:blipFill>
        <p:spPr bwMode="auto">
          <a:xfrm>
            <a:off x="6752368" y="152400"/>
            <a:ext cx="2255108" cy="16002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Difficulty of Diagnosis</a:t>
            </a:r>
            <a:endParaRPr lang="en-US" dirty="0"/>
          </a:p>
        </p:txBody>
      </p:sp>
      <p:sp>
        <p:nvSpPr>
          <p:cNvPr id="3" name="Content Placeholder 2"/>
          <p:cNvSpPr>
            <a:spLocks noGrp="1"/>
          </p:cNvSpPr>
          <p:nvPr>
            <p:ph sz="quarter" idx="1"/>
          </p:nvPr>
        </p:nvSpPr>
        <p:spPr>
          <a:xfrm>
            <a:off x="457200" y="1752600"/>
            <a:ext cx="8153400" cy="4495800"/>
          </a:xfrm>
        </p:spPr>
        <p:txBody>
          <a:bodyPr>
            <a:normAutofit/>
          </a:bodyPr>
          <a:lstStyle/>
          <a:p>
            <a:r>
              <a:rPr lang="en-US" sz="2800" dirty="0" smtClean="0"/>
              <a:t>With a partner, choose one of the mental illnesses above. Review its lists of symptoms, considering which symptoms are easily visible to others and which would be difficult or impossible for another person to detect without disclosure from the person who is mentally ill. Discuss how this impacts the recognition and diagnosis of this mental illness. </a:t>
            </a:r>
            <a:endParaRPr lang="en-US" sz="2800" dirty="0"/>
          </a:p>
        </p:txBody>
      </p:sp>
      <p:pic>
        <p:nvPicPr>
          <p:cNvPr id="5" name="Picture 4"/>
          <p:cNvPicPr>
            <a:picLocks noChangeAspect="1"/>
          </p:cNvPicPr>
          <p:nvPr/>
        </p:nvPicPr>
        <p:blipFill>
          <a:blip r:embed="rId3"/>
          <a:stretch>
            <a:fillRect/>
          </a:stretch>
        </p:blipFill>
        <p:spPr>
          <a:xfrm>
            <a:off x="7810998" y="5900821"/>
            <a:ext cx="977900" cy="722796"/>
          </a:xfrm>
          <a:prstGeom prst="rect">
            <a:avLst/>
          </a:prstGeom>
        </p:spPr>
      </p:pic>
      <p:pic>
        <p:nvPicPr>
          <p:cNvPr id="36866" name="Picture 2"/>
          <p:cNvPicPr>
            <a:picLocks noChangeAspect="1" noChangeArrowheads="1"/>
          </p:cNvPicPr>
          <p:nvPr/>
        </p:nvPicPr>
        <p:blipFill>
          <a:blip r:embed="rId4"/>
          <a:srcRect/>
          <a:stretch>
            <a:fillRect/>
          </a:stretch>
        </p:blipFill>
        <p:spPr bwMode="auto">
          <a:xfrm>
            <a:off x="3962400" y="4581457"/>
            <a:ext cx="3403600" cy="2042160"/>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1958</TotalTime>
  <Words>1687</Words>
  <Application>Microsoft Macintosh PowerPoint</Application>
  <PresentationFormat>On-screen Show (4:3)</PresentationFormat>
  <Paragraphs>103</Paragraphs>
  <Slides>12</Slides>
  <Notes>12</Notes>
  <HiddenSlides>0</HiddenSlides>
  <MMClips>0</MMClips>
  <ScaleCrop>false</ScaleCrop>
  <HeadingPairs>
    <vt:vector size="4" baseType="variant">
      <vt:variant>
        <vt:lpstr>Design Template</vt:lpstr>
      </vt:variant>
      <vt:variant>
        <vt:i4>1</vt:i4>
      </vt:variant>
      <vt:variant>
        <vt:lpstr>Slide Titles</vt:lpstr>
      </vt:variant>
      <vt:variant>
        <vt:i4>12</vt:i4>
      </vt:variant>
    </vt:vector>
  </HeadingPairs>
  <TitlesOfParts>
    <vt:vector size="13" baseType="lpstr">
      <vt:lpstr>Median</vt:lpstr>
      <vt:lpstr>Lesson 1.7: Mental Illness</vt:lpstr>
      <vt:lpstr>Do Now</vt:lpstr>
      <vt:lpstr>Read </vt:lpstr>
      <vt:lpstr>Summarize:</vt:lpstr>
      <vt:lpstr>Mental Illness Categories</vt:lpstr>
      <vt:lpstr>How well do we know mental illness?</vt:lpstr>
      <vt:lpstr>The Difficulty of Diagnosing</vt:lpstr>
      <vt:lpstr>Mental Illness Symptoms</vt:lpstr>
      <vt:lpstr>Difficulty of Diagnosis</vt:lpstr>
      <vt:lpstr>Vignette #1:</vt:lpstr>
      <vt:lpstr>Vignette #2:</vt:lpstr>
      <vt:lpstr>Homework:</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 What is Health?</dc:title>
  <dc:creator>Kate</dc:creator>
  <cp:lastModifiedBy>Kate</cp:lastModifiedBy>
  <cp:revision>53</cp:revision>
  <dcterms:created xsi:type="dcterms:W3CDTF">2013-11-05T03:37:56Z</dcterms:created>
  <dcterms:modified xsi:type="dcterms:W3CDTF">2013-11-06T02:58:15Z</dcterms:modified>
</cp:coreProperties>
</file>