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5"/>
  </p:notesMasterIdLst>
  <p:sldIdLst>
    <p:sldId id="256" r:id="rId2"/>
    <p:sldId id="257" r:id="rId3"/>
    <p:sldId id="258" r:id="rId4"/>
    <p:sldId id="271" r:id="rId5"/>
    <p:sldId id="259" r:id="rId6"/>
    <p:sldId id="260" r:id="rId7"/>
    <p:sldId id="272" r:id="rId8"/>
    <p:sldId id="268" r:id="rId9"/>
    <p:sldId id="273" r:id="rId10"/>
    <p:sldId id="262" r:id="rId11"/>
    <p:sldId id="274" r:id="rId12"/>
    <p:sldId id="275"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73695" autoAdjust="0"/>
  </p:normalViewPr>
  <p:slideViewPr>
    <p:cSldViewPr snapToObjects="1">
      <p:cViewPr varScale="1">
        <p:scale>
          <a:sx n="75" d="100"/>
          <a:sy n="75" d="100"/>
        </p:scale>
        <p:origin x="-158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a:t>
            </a:r>
            <a:r>
              <a:rPr lang="en-US" baseline="0" dirty="0" smtClean="0"/>
              <a:t>: This lesson will introduce student to the causes and effects of stress. To engage and allow for reflection, students will begin by evaluating their own stress and that of their classmates in a way that will also help them solidify simple concepts like independent/dependent variables, taking an average, and looking for patterns or trends. Then students will read background information on what stress is and when it can be good and bad. After being introduced to a framework for thinking about the causes of stress (stressors) and effects or outcomes, students will have an opportunity to generate ideas for things that fit in each category. Finally, students will read scenarios and classify the details as stressors and outcomes.</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Source: </a:t>
            </a:r>
            <a:r>
              <a:rPr lang="en-US" dirty="0" err="1" smtClean="0"/>
              <a:t>http://www.prevention.com/mind-body/emotional-health/silent-signals-youre-stressed</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Use this as one additional practice opportunity AND/OR as a check for understandin</a:t>
            </a:r>
            <a:r>
              <a:rPr lang="en-US" baseline="0" dirty="0" smtClean="0"/>
              <a:t>g (exit ticket).</a:t>
            </a:r>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Answer:  B-major</a:t>
            </a:r>
            <a:r>
              <a:rPr lang="en-US" baseline="0" dirty="0" smtClean="0"/>
              <a:t> life change</a:t>
            </a:r>
            <a:r>
              <a:rPr lang="en-US"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Answer:  B-Tim has a hard time focusing at work</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Optional:</a:t>
            </a:r>
            <a:r>
              <a:rPr lang="en-US" baseline="0" dirty="0" smtClean="0"/>
              <a:t> Assign each group in the class to poll a different subset of people. For example, one group could poll teachers, another can poll older students (outside the class) or college students, another polls family, and a final student polls younger children/students.  Students can make predictions about the patterns/trends in levels of stress they will see with their sub-group. Then take a few minutes at the beginning of the next class to have students re-group to share data and report out any trends or major differences in average stress levels to the class.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students have the opportunity to compile group data to get averages, they can work in small groups or as a whole class based on instructor preference.  </a:t>
            </a:r>
          </a:p>
          <a:p>
            <a:r>
              <a:rPr lang="en-US" baseline="0" dirty="0" smtClean="0"/>
              <a:t> </a:t>
            </a:r>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can answer these individually, with a partner, or in groups,</a:t>
            </a:r>
            <a:r>
              <a:rPr lang="en-US" baseline="0" dirty="0" smtClean="0"/>
              <a:t> at the instructor’s discretion.</a:t>
            </a:r>
          </a:p>
          <a:p>
            <a:r>
              <a:rPr lang="en-US" baseline="0" dirty="0" smtClean="0"/>
              <a:t/>
            </a:r>
            <a:br>
              <a:rPr lang="en-US" baseline="0" dirty="0" smtClean="0"/>
            </a:br>
            <a:r>
              <a:rPr lang="en-US" baseline="0" dirty="0" smtClean="0"/>
              <a:t>Answers:</a:t>
            </a:r>
          </a:p>
          <a:p>
            <a:pPr marL="228600" indent="-228600">
              <a:buAutoNum type="arabicPeriod"/>
            </a:pPr>
            <a:r>
              <a:rPr lang="en-US" baseline="0" dirty="0" smtClean="0"/>
              <a:t>IV: time; DV: stress level</a:t>
            </a:r>
          </a:p>
          <a:p>
            <a:pPr marL="228600" indent="-228600">
              <a:buAutoNum type="arabicPeriod"/>
            </a:pPr>
            <a:r>
              <a:rPr lang="en-US" baseline="0" dirty="0" smtClean="0"/>
              <a:t>Answers will vary; look for students to describe how their stress level increases and/or decreases throughout the day; they also may determine that there is no predictable pattern</a:t>
            </a:r>
          </a:p>
          <a:p>
            <a:pPr marL="228600" indent="-228600">
              <a:buAutoNum type="arabicPeriod"/>
            </a:pPr>
            <a:r>
              <a:rPr lang="en-US" baseline="0" dirty="0" smtClean="0"/>
              <a:t>Answers will vary</a:t>
            </a:r>
          </a:p>
          <a:p>
            <a:pPr marL="228600" indent="-228600">
              <a:buAutoNum type="arabicPeriod"/>
            </a:pPr>
            <a:r>
              <a:rPr lang="en-US" baseline="0" dirty="0" smtClean="0"/>
              <a:t>Answers will vary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questions</a:t>
            </a:r>
            <a:r>
              <a:rPr lang="en-US" baseline="0" dirty="0" smtClean="0"/>
              <a:t> are important for students to think about in order to begin to appreciate the challenges scientists face when measuring variables based on self-reported data and variables that are subjective. If time permits, engaging in a short discussion on how scientists can make a variable like stress as objective as possible will help students grasp this bigger idea. Asking students the pros/cons of measuring stress in two different ways (for example, by asking people how they feel vs. drawing blood and measuring </a:t>
            </a:r>
            <a:r>
              <a:rPr lang="en-US" baseline="0" dirty="0" err="1" smtClean="0"/>
              <a:t>cortisol</a:t>
            </a:r>
            <a:r>
              <a:rPr lang="en-US" baseline="0" dirty="0" smtClean="0"/>
              <a:t> </a:t>
            </a:r>
            <a:r>
              <a:rPr lang="en-US" baseline="0" dirty="0" err="1" smtClean="0"/>
              <a:t>levels)will</a:t>
            </a:r>
            <a:r>
              <a:rPr lang="en-US" baseline="0" dirty="0" smtClean="0"/>
              <a:t> help promote thinking about methodology.</a:t>
            </a:r>
            <a:endParaRPr lang="en-US" dirty="0" smtClean="0"/>
          </a:p>
          <a:p>
            <a:endParaRPr lang="en-US" dirty="0" smtClean="0"/>
          </a:p>
          <a:p>
            <a:r>
              <a:rPr lang="en-US" dirty="0" smtClean="0"/>
              <a:t>Image source: http://</a:t>
            </a:r>
            <a:r>
              <a:rPr lang="en-US" dirty="0" err="1" smtClean="0"/>
              <a:t>mdhomehealth.com</a:t>
            </a:r>
            <a:r>
              <a:rPr lang="en-US" dirty="0" smtClean="0"/>
              <a:t>/tag/health-and-stress/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Have students</a:t>
            </a:r>
            <a:r>
              <a:rPr lang="en-US" baseline="0" dirty="0" smtClean="0"/>
              <a:t> briefly pre-think about these questions before they begin reading. They can read independently, in partners, teams, or whole class, at instructor discretion. The source in the student workbook is basic, but to extend the learning or challenge more advanced students use the supplemental article, ‘</a:t>
            </a:r>
            <a:r>
              <a:rPr lang="en-US" sz="1200" b="1" kern="1200" dirty="0" smtClean="0">
                <a:solidFill>
                  <a:schemeClr val="tx1"/>
                </a:solidFill>
                <a:latin typeface="+mn-lt"/>
                <a:ea typeface="+mn-ea"/>
                <a:cs typeface="+mn-cs"/>
              </a:rPr>
              <a:t>Brain Is a Co-Conspirator in a Vicious Stress Loop’ </a:t>
            </a:r>
            <a:endParaRPr lang="en-US" sz="1200" kern="1200" dirty="0" smtClean="0">
              <a:solidFill>
                <a:schemeClr val="tx1"/>
              </a:solidFill>
              <a:latin typeface="+mn-lt"/>
              <a:ea typeface="+mn-ea"/>
              <a:cs typeface="+mn-cs"/>
            </a:endParaRPr>
          </a:p>
          <a:p>
            <a:endParaRPr lang="en-US" dirty="0" smtClean="0"/>
          </a:p>
          <a:p>
            <a:r>
              <a:rPr lang="en-US" dirty="0" smtClean="0"/>
              <a:t>Image Source:  http://www.weladwbanat.net/2013/stress-management-dealing-with-the-stress/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a:t>
            </a:r>
            <a:r>
              <a:rPr lang="en-US" baseline="0" dirty="0" smtClean="0"/>
              <a:t> 1-2 examples for each of the four stressors to give students a model, then ask students to volunteer responses. They should be able to explain rationale for why their examples fit in the suggested categories of stressors.</a:t>
            </a:r>
          </a:p>
          <a:p>
            <a:r>
              <a:rPr lang="en-US" baseline="0" dirty="0" smtClean="0"/>
              <a:t/>
            </a:r>
            <a:br>
              <a:rPr lang="en-US" baseline="0" dirty="0" smtClean="0"/>
            </a:br>
            <a:r>
              <a:rPr lang="en-US" baseline="0" dirty="0" smtClean="0"/>
              <a:t>Examples:</a:t>
            </a:r>
          </a:p>
          <a:p>
            <a:r>
              <a:rPr lang="en-US" baseline="0" dirty="0" smtClean="0"/>
              <a:t>Major life changes: new job/school/house/town, divorce, marriage, having a child, breaking up with significant other, starting a new relationship, beginning college, death of a loved one, etc.</a:t>
            </a:r>
          </a:p>
          <a:p>
            <a:r>
              <a:rPr lang="en-US" baseline="0" dirty="0" smtClean="0"/>
              <a:t>Catastrophes: natural disasters, violence, domestic abuse, sexual assault, fire, </a:t>
            </a:r>
            <a:r>
              <a:rPr lang="en-US" baseline="0" dirty="0" err="1" smtClean="0"/>
              <a:t>accidents,,etc</a:t>
            </a:r>
            <a:r>
              <a:rPr lang="en-US" baseline="0" dirty="0" smtClean="0"/>
              <a:t>. </a:t>
            </a:r>
          </a:p>
          <a:p>
            <a:r>
              <a:rPr lang="en-US" baseline="0" dirty="0" smtClean="0"/>
              <a:t>Everyday problems: being late, traffic, dealing with conflict at school/work, excessive workload (homework or on the job), lack of time/over-scheduling, disagreements and arguments, etc. </a:t>
            </a:r>
          </a:p>
          <a:p>
            <a:r>
              <a:rPr lang="en-US" baseline="0" dirty="0" smtClean="0"/>
              <a:t>Environmental problems: unsafe streets, dangerous driving conditions, lack of access to resources (healthy food, healthcare, etc.), unsanitary or toxic surroundings, etc.</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Provide</a:t>
            </a:r>
            <a:r>
              <a:rPr lang="en-US" baseline="0" dirty="0" smtClean="0"/>
              <a:t> 1-2 examples for each of the four categories of outcomes, in order to give students a model, then ask students to volunteer responses. They should be able to explain rationale for why their examples fit in the suggested categories of outcomes to stress.</a:t>
            </a:r>
          </a:p>
          <a:p>
            <a:endParaRPr lang="en-US" dirty="0" smtClean="0"/>
          </a:p>
          <a:p>
            <a:r>
              <a:rPr lang="en-US" dirty="0" smtClean="0"/>
              <a:t>Examples:</a:t>
            </a:r>
          </a:p>
          <a:p>
            <a:r>
              <a:rPr lang="en-US" dirty="0" smtClean="0"/>
              <a:t>Behavioral changes: overeat/</a:t>
            </a:r>
            <a:r>
              <a:rPr lang="en-US" dirty="0" err="1" smtClean="0"/>
              <a:t>undereat</a:t>
            </a:r>
            <a:r>
              <a:rPr lang="en-US" dirty="0" smtClean="0"/>
              <a:t>, violence, rushing/hurrying,</a:t>
            </a:r>
            <a:r>
              <a:rPr lang="en-US" baseline="0" dirty="0" smtClean="0"/>
              <a:t> isolating oneself, lazy or antisocial behavior</a:t>
            </a:r>
          </a:p>
          <a:p>
            <a:r>
              <a:rPr lang="en-US" baseline="0" dirty="0" smtClean="0"/>
              <a:t>Changes in thinking: self-critical, suspicious, worrying, suicidal thoughts, difficulty concentrating, self-esteem changes</a:t>
            </a:r>
          </a:p>
          <a:p>
            <a:r>
              <a:rPr lang="en-US" baseline="0" dirty="0" smtClean="0"/>
              <a:t>Physical changes: headaches, stomachache, fatigue, heart rate changes, blood pressure changes</a:t>
            </a:r>
          </a:p>
          <a:p>
            <a:r>
              <a:rPr lang="en-US" baseline="0" dirty="0" smtClean="0"/>
              <a:t>Emotional changes: crying, angry, frustrated, irritable, sad, annoyed</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a:t>
            </a:r>
            <a:r>
              <a:rPr lang="en-US" baseline="0" dirty="0" smtClean="0"/>
              <a:t> students r</a:t>
            </a:r>
            <a:r>
              <a:rPr lang="en-US" dirty="0" smtClean="0"/>
              <a:t>ead</a:t>
            </a:r>
            <a:r>
              <a:rPr lang="en-US" baseline="0" dirty="0" smtClean="0"/>
              <a:t> twice! The first time, have a student read aloud at a normal pace. The second time, encourage students to re-read it silently and slowly, underlining or marking up examples that they see along the way.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POSSIBLE ANSWERS: (make sure students can provide rationale)</a:t>
            </a:r>
          </a:p>
          <a:p>
            <a:r>
              <a:rPr lang="en-US" baseline="0" dirty="0" smtClean="0"/>
              <a:t>Major life changes:  pregnancy, dissolved relationship with boyfriend, parents divorced</a:t>
            </a:r>
          </a:p>
          <a:p>
            <a:r>
              <a:rPr lang="en-US" baseline="0" dirty="0" smtClean="0"/>
              <a:t>Catastrophes: unplanned pregnancy, </a:t>
            </a:r>
          </a:p>
          <a:p>
            <a:r>
              <a:rPr lang="en-US" baseline="0" dirty="0" smtClean="0"/>
              <a:t>Everyday problems: juggling school/jobs/pregnancy, mother struggles with alcoholism, </a:t>
            </a:r>
          </a:p>
          <a:p>
            <a:r>
              <a:rPr lang="en-US" baseline="0" dirty="0" smtClean="0"/>
              <a:t>Environmental problems: lack of resources/money for baby, violence/gang activity in neighborhood</a:t>
            </a:r>
          </a:p>
          <a:p>
            <a:r>
              <a:rPr lang="en-US" dirty="0" smtClean="0"/>
              <a:t>Behavioral changes: gets little sleep, lost appetite (eating less)</a:t>
            </a:r>
            <a:endParaRPr lang="en-US" baseline="0" dirty="0" smtClean="0"/>
          </a:p>
          <a:p>
            <a:r>
              <a:rPr lang="en-US" baseline="0" dirty="0" smtClean="0"/>
              <a:t>Changes in thinking: difficulty focusing in class, mind racing, worry (about childbirth/becoming a mom)</a:t>
            </a:r>
          </a:p>
          <a:p>
            <a:r>
              <a:rPr lang="en-US" baseline="0" dirty="0" smtClean="0"/>
              <a:t>Physical changes: feels exhausted/tired </a:t>
            </a:r>
          </a:p>
          <a:p>
            <a:r>
              <a:rPr lang="en-US" baseline="0" dirty="0" smtClean="0"/>
              <a:t>Emotional changes: crying, disappointment (not heading to college, staying home)</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1.3:</a:t>
            </a:r>
            <a:br>
              <a:rPr lang="en-US" dirty="0" smtClean="0"/>
            </a:br>
            <a:r>
              <a:rPr lang="en-US" dirty="0" err="1" smtClean="0"/>
              <a:t>sTRESS</a:t>
            </a:r>
            <a:endParaRPr lang="en-US" dirty="0"/>
          </a:p>
        </p:txBody>
      </p:sp>
      <p:sp>
        <p:nvSpPr>
          <p:cNvPr id="3" name="Subtitle 2"/>
          <p:cNvSpPr>
            <a:spLocks noGrp="1"/>
          </p:cNvSpPr>
          <p:nvPr>
            <p:ph type="subTitle" idx="1"/>
          </p:nvPr>
        </p:nvSpPr>
        <p:spPr/>
        <p:txBody>
          <a:bodyPr/>
          <a:lstStyle/>
          <a:p>
            <a:r>
              <a:rPr lang="en-US" dirty="0" smtClean="0"/>
              <a:t>Unit 1: </a:t>
            </a:r>
            <a:r>
              <a:rPr lang="en-US" smtClean="0"/>
              <a:t>Mental Health</a:t>
            </a:r>
            <a:endParaRPr lang="en-US" dirty="0"/>
          </a:p>
        </p:txBody>
      </p:sp>
      <p:pic>
        <p:nvPicPr>
          <p:cNvPr id="14339" name="Picture 3"/>
          <p:cNvPicPr>
            <a:picLocks noChangeAspect="1" noChangeArrowheads="1"/>
          </p:cNvPicPr>
          <p:nvPr/>
        </p:nvPicPr>
        <p:blipFill>
          <a:blip r:embed="rId3"/>
          <a:srcRect/>
          <a:stretch>
            <a:fillRect/>
          </a:stretch>
        </p:blipFill>
        <p:spPr bwMode="auto">
          <a:xfrm>
            <a:off x="4305828" y="838200"/>
            <a:ext cx="3796771" cy="2667000"/>
          </a:xfrm>
          <a:prstGeom prst="rect">
            <a:avLst/>
          </a:prstGeom>
          <a:ln w="228600" cap="sq" cmpd="thickThin">
            <a:solidFill>
              <a:schemeClr val="tx2"/>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Scenario:</a:t>
            </a:r>
            <a:endParaRPr lang="en-US" dirty="0"/>
          </a:p>
        </p:txBody>
      </p:sp>
      <p:sp>
        <p:nvSpPr>
          <p:cNvPr id="3" name="Content Placeholder 2"/>
          <p:cNvSpPr>
            <a:spLocks noGrp="1"/>
          </p:cNvSpPr>
          <p:nvPr>
            <p:ph sz="quarter" idx="1"/>
          </p:nvPr>
        </p:nvSpPr>
        <p:spPr>
          <a:xfrm>
            <a:off x="183799" y="2362200"/>
            <a:ext cx="8780685" cy="4495800"/>
          </a:xfrm>
        </p:spPr>
        <p:txBody>
          <a:bodyPr>
            <a:normAutofit/>
          </a:bodyPr>
          <a:lstStyle/>
          <a:p>
            <a:r>
              <a:rPr lang="en-US" i="1" dirty="0" smtClean="0"/>
              <a:t>Tim, age 26, cannot seem to get out of bed today. He has a hard time focusing at work, and he hasn’t been eating enough lately.  When he started getting mild headaches, he went to the doctor, but the doctor said he was healthy and that the headaches were probably due to stress.  Tim started to think about the last few weeks-he just moved to a new city and started a new job.  He hasn’t experienced any huge tragedies recently, but he just can’t figure out what’s going on.</a:t>
            </a:r>
            <a:endParaRPr lang="en-US" dirty="0"/>
          </a:p>
        </p:txBody>
      </p:sp>
      <p:pic>
        <p:nvPicPr>
          <p:cNvPr id="8" name="Picture 2"/>
          <p:cNvPicPr>
            <a:picLocks noChangeAspect="1" noChangeArrowheads="1"/>
          </p:cNvPicPr>
          <p:nvPr/>
        </p:nvPicPr>
        <p:blipFill>
          <a:blip r:embed="rId3"/>
          <a:srcRect/>
          <a:stretch>
            <a:fillRect/>
          </a:stretch>
        </p:blipFill>
        <p:spPr bwMode="auto">
          <a:xfrm>
            <a:off x="5217737" y="228600"/>
            <a:ext cx="2859463" cy="213360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Check your understanding:</a:t>
            </a:r>
            <a:endParaRPr lang="en-US" dirty="0"/>
          </a:p>
        </p:txBody>
      </p:sp>
      <p:sp>
        <p:nvSpPr>
          <p:cNvPr id="3" name="Content Placeholder 2"/>
          <p:cNvSpPr>
            <a:spLocks noGrp="1"/>
          </p:cNvSpPr>
          <p:nvPr>
            <p:ph sz="quarter" idx="1"/>
          </p:nvPr>
        </p:nvSpPr>
        <p:spPr>
          <a:xfrm>
            <a:off x="183799" y="1828800"/>
            <a:ext cx="8780685" cy="4495800"/>
          </a:xfrm>
        </p:spPr>
        <p:txBody>
          <a:bodyPr>
            <a:normAutofit/>
          </a:bodyPr>
          <a:lstStyle/>
          <a:p>
            <a:r>
              <a:rPr lang="en-US" dirty="0" smtClean="0"/>
              <a:t>Based on information from the passage, which of the following best describes the factor that contributes the most to Tim’s stress?</a:t>
            </a:r>
          </a:p>
          <a:p>
            <a:pPr marL="1108710" lvl="2" indent="-514350">
              <a:buFont typeface="+mj-lt"/>
              <a:buAutoNum type="alphaUcPeriod"/>
            </a:pPr>
            <a:r>
              <a:rPr lang="en-US" sz="2800" dirty="0" smtClean="0"/>
              <a:t>Environmental problem</a:t>
            </a:r>
          </a:p>
          <a:p>
            <a:pPr marL="1108710" lvl="2" indent="-514350">
              <a:buFont typeface="+mj-lt"/>
              <a:buAutoNum type="alphaUcPeriod"/>
            </a:pPr>
            <a:r>
              <a:rPr lang="en-US" sz="2800" dirty="0" smtClean="0"/>
              <a:t>Major life change</a:t>
            </a:r>
          </a:p>
          <a:p>
            <a:pPr marL="1108710" lvl="2" indent="-514350">
              <a:buFont typeface="+mj-lt"/>
              <a:buAutoNum type="alphaUcPeriod"/>
            </a:pPr>
            <a:r>
              <a:rPr lang="en-US" sz="2800" dirty="0" smtClean="0"/>
              <a:t>Catastrophe</a:t>
            </a:r>
          </a:p>
          <a:p>
            <a:pPr marL="1108710" lvl="2" indent="-514350">
              <a:buFont typeface="+mj-lt"/>
              <a:buAutoNum type="alphaUcPeriod"/>
            </a:pPr>
            <a:r>
              <a:rPr lang="en-US" sz="2800" dirty="0" smtClean="0"/>
              <a:t>Everyday problem</a:t>
            </a:r>
          </a:p>
        </p:txBody>
      </p:sp>
      <p:pic>
        <p:nvPicPr>
          <p:cNvPr id="5" name="Picture 4"/>
          <p:cNvPicPr>
            <a:picLocks noChangeAspect="1"/>
          </p:cNvPicPr>
          <p:nvPr/>
        </p:nvPicPr>
        <p:blipFill>
          <a:blip r:embed="rId3"/>
          <a:stretch>
            <a:fillRect/>
          </a:stretch>
        </p:blipFill>
        <p:spPr>
          <a:xfrm>
            <a:off x="7924800" y="5587189"/>
            <a:ext cx="995343" cy="10602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Check your understanding:</a:t>
            </a:r>
            <a:endParaRPr lang="en-US" dirty="0"/>
          </a:p>
        </p:txBody>
      </p:sp>
      <p:sp>
        <p:nvSpPr>
          <p:cNvPr id="3" name="Content Placeholder 2"/>
          <p:cNvSpPr>
            <a:spLocks noGrp="1"/>
          </p:cNvSpPr>
          <p:nvPr>
            <p:ph sz="quarter" idx="1"/>
          </p:nvPr>
        </p:nvSpPr>
        <p:spPr>
          <a:xfrm>
            <a:off x="183799" y="1828800"/>
            <a:ext cx="8780685" cy="4495800"/>
          </a:xfrm>
        </p:spPr>
        <p:txBody>
          <a:bodyPr>
            <a:normAutofit/>
          </a:bodyPr>
          <a:lstStyle/>
          <a:p>
            <a:r>
              <a:rPr lang="en-US" dirty="0" smtClean="0"/>
              <a:t>Based on information from the passage, which of the following is an example of a </a:t>
            </a:r>
            <a:r>
              <a:rPr lang="en-US" b="1" u="sng" dirty="0" smtClean="0"/>
              <a:t>change in thinking that Tim is experiencing as a result of his stress</a:t>
            </a:r>
          </a:p>
          <a:p>
            <a:pPr marL="1108710" lvl="2" indent="-514350">
              <a:buFont typeface="+mj-lt"/>
              <a:buAutoNum type="alphaUcPeriod"/>
            </a:pPr>
            <a:r>
              <a:rPr lang="en-US" sz="2800" dirty="0" smtClean="0"/>
              <a:t>Tim cannot seem to get out of bed today</a:t>
            </a:r>
          </a:p>
          <a:p>
            <a:pPr marL="1108710" lvl="2" indent="-514350">
              <a:buFont typeface="+mj-lt"/>
              <a:buAutoNum type="alphaUcPeriod"/>
            </a:pPr>
            <a:r>
              <a:rPr lang="en-US" sz="2800" dirty="0" smtClean="0"/>
              <a:t>Tim has a hard time focusing at work</a:t>
            </a:r>
          </a:p>
          <a:p>
            <a:pPr marL="1108710" lvl="2" indent="-514350">
              <a:buFont typeface="+mj-lt"/>
              <a:buAutoNum type="alphaUcPeriod"/>
            </a:pPr>
            <a:r>
              <a:rPr lang="en-US" sz="2800" dirty="0" smtClean="0"/>
              <a:t>Tim hasn’t been eating enough lately</a:t>
            </a:r>
          </a:p>
          <a:p>
            <a:pPr marL="1108710" lvl="2" indent="-514350">
              <a:buFont typeface="+mj-lt"/>
              <a:buAutoNum type="alphaUcPeriod"/>
            </a:pPr>
            <a:r>
              <a:rPr lang="en-US" sz="2800" dirty="0" smtClean="0"/>
              <a:t>Tim started getting mild headaches</a:t>
            </a:r>
          </a:p>
        </p:txBody>
      </p:sp>
      <p:pic>
        <p:nvPicPr>
          <p:cNvPr id="5" name="Picture 4"/>
          <p:cNvPicPr>
            <a:picLocks noChangeAspect="1"/>
          </p:cNvPicPr>
          <p:nvPr/>
        </p:nvPicPr>
        <p:blipFill>
          <a:blip r:embed="rId3"/>
          <a:stretch>
            <a:fillRect/>
          </a:stretch>
        </p:blipFill>
        <p:spPr>
          <a:xfrm>
            <a:off x="7924800" y="5587189"/>
            <a:ext cx="995343" cy="10602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sz="quarter" idx="1"/>
          </p:nvPr>
        </p:nvSpPr>
        <p:spPr>
          <a:xfrm>
            <a:off x="612648" y="1600200"/>
            <a:ext cx="7845552" cy="4495800"/>
          </a:xfrm>
        </p:spPr>
        <p:txBody>
          <a:bodyPr>
            <a:normAutofit fontScale="92500" lnSpcReduction="10000"/>
          </a:bodyPr>
          <a:lstStyle/>
          <a:p>
            <a:r>
              <a:rPr lang="en-US" dirty="0" smtClean="0"/>
              <a:t> Poll your family members (or neighbors, friends, etc.) to find out their average stress levels throughout the day, according to the table in the beginning of this lesson.</a:t>
            </a:r>
          </a:p>
          <a:p>
            <a:r>
              <a:rPr lang="en-US" dirty="0" smtClean="0"/>
              <a:t>You add an extra column and record the new data in that table, or use an additional piece of paper. </a:t>
            </a:r>
          </a:p>
          <a:p>
            <a:r>
              <a:rPr lang="en-US" dirty="0" smtClean="0"/>
              <a:t>When you have polled at least three people, take the average of their responses.</a:t>
            </a:r>
          </a:p>
          <a:p>
            <a:r>
              <a:rPr lang="en-US" dirty="0" smtClean="0"/>
              <a:t> Create a line graph showing how YOUR stress level fluctuations throughout the day compare to the class group average and your family’s average. </a:t>
            </a:r>
          </a:p>
        </p:txBody>
      </p:sp>
      <p:pic>
        <p:nvPicPr>
          <p:cNvPr id="5" name="Picture 4"/>
          <p:cNvPicPr>
            <a:picLocks noChangeAspect="1"/>
          </p:cNvPicPr>
          <p:nvPr/>
        </p:nvPicPr>
        <p:blipFill>
          <a:blip r:embed="rId3"/>
          <a:stretch>
            <a:fillRect/>
          </a:stretch>
        </p:blipFill>
        <p:spPr>
          <a:xfrm>
            <a:off x="7823200" y="5724059"/>
            <a:ext cx="942848" cy="9624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sz="quarter" idx="1"/>
          </p:nvPr>
        </p:nvSpPr>
        <p:spPr/>
        <p:txBody>
          <a:bodyPr>
            <a:normAutofit/>
          </a:bodyPr>
          <a:lstStyle/>
          <a:p>
            <a:r>
              <a:rPr lang="en-US" dirty="0" smtClean="0"/>
              <a:t>How much stress do you feel throughout the day?</a:t>
            </a:r>
          </a:p>
        </p:txBody>
      </p:sp>
      <p:pic>
        <p:nvPicPr>
          <p:cNvPr id="6" name="Picture 5"/>
          <p:cNvPicPr>
            <a:picLocks noChangeAspect="1"/>
          </p:cNvPicPr>
          <p:nvPr/>
        </p:nvPicPr>
        <p:blipFill>
          <a:blip r:embed="rId3"/>
          <a:stretch>
            <a:fillRect/>
          </a:stretch>
        </p:blipFill>
        <p:spPr>
          <a:xfrm>
            <a:off x="180463" y="2635667"/>
            <a:ext cx="8469444" cy="3460333"/>
          </a:xfrm>
          <a:prstGeom prst="rect">
            <a:avLst/>
          </a:prstGeom>
        </p:spPr>
      </p:pic>
      <p:pic>
        <p:nvPicPr>
          <p:cNvPr id="4" name="Picture 3"/>
          <p:cNvPicPr>
            <a:picLocks noChangeAspect="1"/>
          </p:cNvPicPr>
          <p:nvPr/>
        </p:nvPicPr>
        <p:blipFill>
          <a:blip r:embed="rId4"/>
          <a:stretch>
            <a:fillRect/>
          </a:stretch>
        </p:blipFill>
        <p:spPr>
          <a:xfrm>
            <a:off x="7889363" y="5670133"/>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sz="quarter" idx="1"/>
          </p:nvPr>
        </p:nvSpPr>
        <p:spPr/>
        <p:txBody>
          <a:bodyPr>
            <a:normAutofit/>
          </a:bodyPr>
          <a:lstStyle/>
          <a:p>
            <a:r>
              <a:rPr lang="en-US" dirty="0" smtClean="0"/>
              <a:t>What are the independent &amp; dependent variables?</a:t>
            </a:r>
          </a:p>
          <a:p>
            <a:r>
              <a:rPr lang="en-US" dirty="0" smtClean="0"/>
              <a:t>What happens to your stress levels throughout the day?</a:t>
            </a:r>
          </a:p>
          <a:p>
            <a:r>
              <a:rPr lang="en-US" dirty="0" smtClean="0"/>
              <a:t>What trend do you notice in the group’s averaged data? </a:t>
            </a:r>
          </a:p>
          <a:p>
            <a:r>
              <a:rPr lang="en-US" dirty="0" smtClean="0"/>
              <a:t>What times of day did the “average” group member have the highest and lowest levels of stress, respectively?</a:t>
            </a:r>
          </a:p>
          <a:p>
            <a:endParaRPr lang="en-US" dirty="0"/>
          </a:p>
        </p:txBody>
      </p:sp>
      <p:pic>
        <p:nvPicPr>
          <p:cNvPr id="7" name="Picture 6"/>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sz="quarter" idx="1"/>
          </p:nvPr>
        </p:nvSpPr>
        <p:spPr/>
        <p:txBody>
          <a:bodyPr>
            <a:normAutofit/>
          </a:bodyPr>
          <a:lstStyle/>
          <a:p>
            <a:r>
              <a:rPr lang="en-US" dirty="0" smtClean="0"/>
              <a:t>What is YOUR definition of stress? </a:t>
            </a:r>
          </a:p>
          <a:p>
            <a:r>
              <a:rPr lang="en-US" dirty="0" smtClean="0"/>
              <a:t>How does the way you experience stress differ from others?</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34818" name="Picture 2"/>
          <p:cNvPicPr>
            <a:picLocks noChangeAspect="1" noChangeArrowheads="1"/>
          </p:cNvPicPr>
          <p:nvPr/>
        </p:nvPicPr>
        <p:blipFill>
          <a:blip r:embed="rId4"/>
          <a:srcRect/>
          <a:stretch>
            <a:fillRect/>
          </a:stretch>
        </p:blipFill>
        <p:spPr bwMode="auto">
          <a:xfrm>
            <a:off x="2209800" y="3400873"/>
            <a:ext cx="4861272" cy="30565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3496682" y="3436774"/>
            <a:ext cx="3684011" cy="34212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What is STRESS?</a:t>
            </a:r>
            <a:endParaRPr lang="en-US" dirty="0"/>
          </a:p>
        </p:txBody>
      </p:sp>
      <p:sp>
        <p:nvSpPr>
          <p:cNvPr id="3" name="Content Placeholder 2"/>
          <p:cNvSpPr>
            <a:spLocks noGrp="1"/>
          </p:cNvSpPr>
          <p:nvPr>
            <p:ph sz="quarter" idx="1"/>
          </p:nvPr>
        </p:nvSpPr>
        <p:spPr/>
        <p:txBody>
          <a:bodyPr/>
          <a:lstStyle/>
          <a:p>
            <a:r>
              <a:rPr lang="en-US" dirty="0" smtClean="0"/>
              <a:t>What is stress?</a:t>
            </a:r>
          </a:p>
          <a:p>
            <a:r>
              <a:rPr lang="en-US" dirty="0" smtClean="0"/>
              <a:t>What are the short and long-term effects of stress on the body?</a:t>
            </a:r>
          </a:p>
          <a:p>
            <a:r>
              <a:rPr lang="en-US" dirty="0" smtClean="0"/>
              <a:t>When is stress a good thing? What is it a bad thing?</a:t>
            </a:r>
            <a:endParaRPr lang="en-US" dirty="0"/>
          </a:p>
        </p:txBody>
      </p:sp>
      <p:sp>
        <p:nvSpPr>
          <p:cNvPr id="7" name="TextBox 6"/>
          <p:cNvSpPr txBox="1"/>
          <p:nvPr/>
        </p:nvSpPr>
        <p:spPr>
          <a:xfrm>
            <a:off x="6379975" y="228600"/>
            <a:ext cx="2352655" cy="646331"/>
          </a:xfrm>
          <a:prstGeom prst="rect">
            <a:avLst/>
          </a:prstGeom>
          <a:noFill/>
        </p:spPr>
        <p:txBody>
          <a:bodyPr wrap="square" rtlCol="0">
            <a:spAutoFit/>
          </a:bodyPr>
          <a:lstStyle/>
          <a:p>
            <a:pPr algn="ctr"/>
            <a:r>
              <a:rPr lang="en-US" dirty="0" smtClean="0">
                <a:solidFill>
                  <a:srgbClr val="FF0000"/>
                </a:solidFill>
              </a:rPr>
              <a:t>Read about stress in your student workbook.</a:t>
            </a:r>
            <a:endParaRPr lang="en-US" dirty="0">
              <a:solidFill>
                <a:srgbClr val="FF0000"/>
              </a:solidFill>
            </a:endParaRPr>
          </a:p>
        </p:txBody>
      </p:sp>
      <p:pic>
        <p:nvPicPr>
          <p:cNvPr id="8" name="Picture 7"/>
          <p:cNvPicPr>
            <a:picLocks noChangeAspect="1"/>
          </p:cNvPicPr>
          <p:nvPr/>
        </p:nvPicPr>
        <p:blipFill>
          <a:blip r:embed="rId4"/>
          <a:stretch>
            <a:fillRect/>
          </a:stretch>
        </p:blipFill>
        <p:spPr>
          <a:xfrm>
            <a:off x="8138012" y="5562600"/>
            <a:ext cx="628035" cy="9662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t>
            </a:r>
            <a:r>
              <a:rPr lang="en-US" b="1" dirty="0" smtClean="0"/>
              <a:t>stressors</a:t>
            </a:r>
            <a:r>
              <a:rPr lang="en-US" dirty="0" smtClean="0"/>
              <a:t>?</a:t>
            </a:r>
            <a:endParaRPr lang="en-US" dirty="0"/>
          </a:p>
        </p:txBody>
      </p:sp>
      <p:graphicFrame>
        <p:nvGraphicFramePr>
          <p:cNvPr id="6" name="Content Placeholder 5"/>
          <p:cNvGraphicFramePr>
            <a:graphicFrameLocks noGrp="1"/>
          </p:cNvGraphicFramePr>
          <p:nvPr>
            <p:ph sz="quarter" idx="1"/>
          </p:nvPr>
        </p:nvGraphicFramePr>
        <p:xfrm>
          <a:off x="612775" y="1600200"/>
          <a:ext cx="8153400" cy="3137216"/>
        </p:xfrm>
        <a:graphic>
          <a:graphicData uri="http://schemas.openxmlformats.org/drawingml/2006/table">
            <a:tbl>
              <a:tblPr firstRow="1" bandRow="1">
                <a:tableStyleId>{21E4AEA4-8DFA-4A89-87EB-49C32662AFE0}</a:tableStyleId>
              </a:tblPr>
              <a:tblGrid>
                <a:gridCol w="2038350"/>
                <a:gridCol w="2038350"/>
                <a:gridCol w="2038350"/>
                <a:gridCol w="2038350"/>
              </a:tblGrid>
              <a:tr h="990600">
                <a:tc>
                  <a:txBody>
                    <a:bodyPr/>
                    <a:lstStyle/>
                    <a:p>
                      <a:pPr algn="ctr"/>
                      <a:r>
                        <a:rPr lang="en-US" sz="2400" dirty="0" smtClean="0"/>
                        <a:t>Major life changes</a:t>
                      </a:r>
                      <a:endParaRPr lang="en-US" sz="2400" dirty="0"/>
                    </a:p>
                  </a:txBody>
                  <a:tcPr/>
                </a:tc>
                <a:tc>
                  <a:txBody>
                    <a:bodyPr/>
                    <a:lstStyle/>
                    <a:p>
                      <a:pPr algn="ctr"/>
                      <a:r>
                        <a:rPr lang="en-US" sz="2400" dirty="0" smtClean="0"/>
                        <a:t>Catastrophes</a:t>
                      </a:r>
                      <a:endParaRPr lang="en-US" sz="2400" dirty="0"/>
                    </a:p>
                  </a:txBody>
                  <a:tcPr/>
                </a:tc>
                <a:tc>
                  <a:txBody>
                    <a:bodyPr/>
                    <a:lstStyle/>
                    <a:p>
                      <a:pPr algn="ctr"/>
                      <a:r>
                        <a:rPr lang="en-US" sz="2400" dirty="0" smtClean="0"/>
                        <a:t>Everyday problems</a:t>
                      </a:r>
                      <a:endParaRPr lang="en-US" sz="2400" dirty="0"/>
                    </a:p>
                  </a:txBody>
                  <a:tcPr/>
                </a:tc>
                <a:tc>
                  <a:txBody>
                    <a:bodyPr/>
                    <a:lstStyle/>
                    <a:p>
                      <a:pPr algn="ctr"/>
                      <a:r>
                        <a:rPr lang="en-US" sz="2400" dirty="0" smtClean="0"/>
                        <a:t>Environmental problems</a:t>
                      </a:r>
                      <a:endParaRPr lang="en-US" sz="2400" dirty="0"/>
                    </a:p>
                  </a:txBody>
                  <a:tcPr/>
                </a:tc>
              </a:tr>
              <a:tr h="2146616">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outcomes of stress:</a:t>
            </a:r>
            <a:endParaRPr lang="en-US" dirty="0"/>
          </a:p>
        </p:txBody>
      </p:sp>
      <p:graphicFrame>
        <p:nvGraphicFramePr>
          <p:cNvPr id="6" name="Content Placeholder 5"/>
          <p:cNvGraphicFramePr>
            <a:graphicFrameLocks noGrp="1"/>
          </p:cNvGraphicFramePr>
          <p:nvPr>
            <p:ph sz="quarter" idx="1"/>
          </p:nvPr>
        </p:nvGraphicFramePr>
        <p:xfrm>
          <a:off x="612775" y="1600200"/>
          <a:ext cx="8153400" cy="3581400"/>
        </p:xfrm>
        <a:graphic>
          <a:graphicData uri="http://schemas.openxmlformats.org/drawingml/2006/table">
            <a:tbl>
              <a:tblPr firstRow="1" bandRow="1">
                <a:tableStyleId>{00A15C55-8517-42AA-B614-E9B94910E393}</a:tableStyleId>
              </a:tblPr>
              <a:tblGrid>
                <a:gridCol w="2038350"/>
                <a:gridCol w="2038350"/>
                <a:gridCol w="2038350"/>
                <a:gridCol w="2038350"/>
              </a:tblGrid>
              <a:tr h="1119122">
                <a:tc>
                  <a:txBody>
                    <a:bodyPr/>
                    <a:lstStyle/>
                    <a:p>
                      <a:pPr algn="ctr"/>
                      <a:r>
                        <a:rPr lang="en-US" sz="2400" dirty="0" smtClean="0"/>
                        <a:t>Behavioral changes</a:t>
                      </a:r>
                      <a:endParaRPr lang="en-US" sz="2400" dirty="0"/>
                    </a:p>
                  </a:txBody>
                  <a:tcPr/>
                </a:tc>
                <a:tc>
                  <a:txBody>
                    <a:bodyPr/>
                    <a:lstStyle/>
                    <a:p>
                      <a:pPr algn="ctr"/>
                      <a:r>
                        <a:rPr lang="en-US" sz="2400" dirty="0" smtClean="0"/>
                        <a:t>Changes</a:t>
                      </a:r>
                      <a:r>
                        <a:rPr lang="en-US" sz="2400" baseline="0" dirty="0" smtClean="0"/>
                        <a:t> in thinking</a:t>
                      </a:r>
                      <a:endParaRPr lang="en-US" sz="2400" dirty="0"/>
                    </a:p>
                  </a:txBody>
                  <a:tcPr/>
                </a:tc>
                <a:tc>
                  <a:txBody>
                    <a:bodyPr/>
                    <a:lstStyle/>
                    <a:p>
                      <a:pPr algn="ctr"/>
                      <a:r>
                        <a:rPr lang="en-US" sz="2400" dirty="0" smtClean="0"/>
                        <a:t>Physical</a:t>
                      </a:r>
                      <a:r>
                        <a:rPr lang="en-US" sz="2400" baseline="0" dirty="0" smtClean="0"/>
                        <a:t> changes</a:t>
                      </a:r>
                      <a:endParaRPr lang="en-US" sz="2400" dirty="0"/>
                    </a:p>
                  </a:txBody>
                  <a:tcPr/>
                </a:tc>
                <a:tc>
                  <a:txBody>
                    <a:bodyPr/>
                    <a:lstStyle/>
                    <a:p>
                      <a:pPr algn="ctr"/>
                      <a:r>
                        <a:rPr lang="en-US" sz="2400" dirty="0" smtClean="0"/>
                        <a:t>Emotional</a:t>
                      </a:r>
                      <a:r>
                        <a:rPr lang="en-US" sz="2400" baseline="0" dirty="0" smtClean="0"/>
                        <a:t> changes</a:t>
                      </a:r>
                      <a:endParaRPr lang="en-US" sz="2400" dirty="0"/>
                    </a:p>
                  </a:txBody>
                  <a:tcPr/>
                </a:tc>
              </a:tr>
              <a:tr h="246227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Identifying causes &amp; effects of stress</a:t>
            </a:r>
            <a:endParaRPr lang="en-US" dirty="0"/>
          </a:p>
        </p:txBody>
      </p:sp>
      <p:sp>
        <p:nvSpPr>
          <p:cNvPr id="3" name="Content Placeholder 2"/>
          <p:cNvSpPr>
            <a:spLocks noGrp="1"/>
          </p:cNvSpPr>
          <p:nvPr>
            <p:ph sz="quarter" idx="1"/>
          </p:nvPr>
        </p:nvSpPr>
        <p:spPr>
          <a:xfrm>
            <a:off x="0" y="1600200"/>
            <a:ext cx="9144000" cy="5755423"/>
          </a:xfrm>
        </p:spPr>
        <p:txBody>
          <a:bodyPr>
            <a:noAutofit/>
          </a:bodyPr>
          <a:lstStyle/>
          <a:p>
            <a:pPr>
              <a:buNone/>
            </a:pPr>
            <a:r>
              <a:rPr lang="en-US" sz="2200" i="1" dirty="0" smtClean="0"/>
              <a:t>Diane, age 17, is eight months pregnant. She did not plan to become pregnant and no longer has a relationship with the baby’s father. She is at her prenatal doctor appointment when her OB/GYN asks about her preparations for the baby. Immediately, Diane erupts in tears. She explains that she is trying to finish high school while working two jobs part-time to save money for the baby. She has been feeling exhausted, is getting very little sleep, and seems to have lost her appetite. She struggles to focus in classes because she is so tired and her mind cannot stop racing as she thinks about childbirth and becoming a mom. Before she was pregnant, she had dreams of going far away for college, but now she will have to live at home and attend the community college. She is worried about bringing her baby up in the neighborhood where she was raised because of all the violence and gang activity. On top of that, her parents are divorced and her mother is struggling with alcoholism, so she doesn’t even know if the home environment will be safe for her baby. Diane has a lot to think about, so her doctor sets her up with an appointment with a social worker.</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Identifying causes &amp; effects of stress</a:t>
            </a:r>
            <a:endParaRPr lang="en-US" dirty="0"/>
          </a:p>
        </p:txBody>
      </p:sp>
      <p:pic>
        <p:nvPicPr>
          <p:cNvPr id="10" name="Picture 9"/>
          <p:cNvPicPr>
            <a:picLocks noChangeAspect="1"/>
          </p:cNvPicPr>
          <p:nvPr/>
        </p:nvPicPr>
        <p:blipFill>
          <a:blip r:embed="rId3"/>
          <a:stretch>
            <a:fillRect/>
          </a:stretch>
        </p:blipFill>
        <p:spPr>
          <a:xfrm>
            <a:off x="83066" y="1847310"/>
            <a:ext cx="8991600" cy="401238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5701</TotalTime>
  <Words>1813</Words>
  <Application>Microsoft Macintosh PowerPoint</Application>
  <PresentationFormat>On-screen Show (4:3)</PresentationFormat>
  <Paragraphs>110</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Median</vt:lpstr>
      <vt:lpstr>Lesson 1.3: sTRESS</vt:lpstr>
      <vt:lpstr>Do Now</vt:lpstr>
      <vt:lpstr>Do Now</vt:lpstr>
      <vt:lpstr>Discuss</vt:lpstr>
      <vt:lpstr>What is STRESS?</vt:lpstr>
      <vt:lpstr>What are stressors?</vt:lpstr>
      <vt:lpstr>Possible outcomes of stress:</vt:lpstr>
      <vt:lpstr>Identifying causes &amp; effects of stress</vt:lpstr>
      <vt:lpstr>Identifying causes &amp; effects of stress</vt:lpstr>
      <vt:lpstr>Scenario:</vt:lpstr>
      <vt:lpstr>Check your understanding:</vt:lpstr>
      <vt:lpstr>Check your understanding:</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92</cp:revision>
  <dcterms:created xsi:type="dcterms:W3CDTF">2013-11-04T03:45:52Z</dcterms:created>
  <dcterms:modified xsi:type="dcterms:W3CDTF">2013-11-04T03:47:20Z</dcterms:modified>
</cp:coreProperties>
</file>