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58" r:id="rId4"/>
    <p:sldId id="259" r:id="rId5"/>
    <p:sldId id="260" r:id="rId6"/>
    <p:sldId id="268" r:id="rId7"/>
    <p:sldId id="261" r:id="rId8"/>
    <p:sldId id="262" r:id="rId9"/>
    <p:sldId id="265" r:id="rId10"/>
    <p:sldId id="270" r:id="rId11"/>
    <p:sldId id="269"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baseline="0" dirty="0" smtClean="0"/>
              <a:t>: This lesson will introduce student to the concepts underlying self-concept in mental health, including self-esteem, self-image, and self-efficacy. The lesson begins with an opportunity for students to reflect on their own self-concept to give them a concrete starting point of reference. After defining the terms, students will read a summary of a recent and relevant scholarly research study related to self-esteem and </a:t>
            </a:r>
            <a:r>
              <a:rPr lang="en-US" baseline="0" dirty="0" err="1" smtClean="0"/>
              <a:t>Facebook</a:t>
            </a:r>
            <a:r>
              <a:rPr lang="en-US" baseline="0" dirty="0" smtClean="0"/>
              <a:t> use. Finally, students will classify statements according to self-esteem, self-efficacy, or self-image.  </a:t>
            </a:r>
            <a:endParaRPr lang="en-US" dirty="0" smtClean="0"/>
          </a:p>
          <a:p>
            <a:endParaRPr lang="en-US" dirty="0" smtClean="0"/>
          </a:p>
          <a:p>
            <a:r>
              <a:rPr lang="en-US" dirty="0" smtClean="0"/>
              <a:t>Image Source:  http://leadershiptherapist.com/2011/02/28/unshattering-the-mirror/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partner with a different</a:t>
            </a:r>
            <a:r>
              <a:rPr lang="en-US" baseline="0" dirty="0" smtClean="0"/>
              <a:t> person than they did earlier (during the Do Now), so they get to know a new person and hear a variety of different statements.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 </a:t>
            </a:r>
          </a:p>
          <a:p>
            <a:r>
              <a:rPr lang="en-US" dirty="0" smtClean="0"/>
              <a:t>1. –image;  2. –esteem; 3. –efficacy;  4. –none of the above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Students may potentially write things that are personal or of sensitive nature, so it’s best to discuss this upfront. It might be best to suggest upfront that students to only write down things they are comfortable sharing. </a:t>
            </a:r>
          </a:p>
          <a:p>
            <a:r>
              <a:rPr lang="en-US" baseline="0" dirty="0" smtClean="0"/>
              <a:t> </a:t>
            </a:r>
          </a:p>
          <a:p>
            <a:endParaRPr lang="en-US" baseline="0" dirty="0" smtClean="0"/>
          </a:p>
          <a:p>
            <a:r>
              <a:rPr lang="en-US" baseline="0" dirty="0" smtClean="0"/>
              <a:t>Image source: http://</a:t>
            </a:r>
            <a:r>
              <a:rPr lang="en-US" baseline="0" dirty="0" err="1" smtClean="0"/>
              <a:t>missmollyl.blogspot.com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 Do Now prompt was intentionally</a:t>
            </a:r>
            <a:r>
              <a:rPr lang="en-US" baseline="0" dirty="0" smtClean="0"/>
              <a:t> left open-ended </a:t>
            </a:r>
            <a:r>
              <a:rPr lang="en-US" dirty="0" smtClean="0"/>
              <a:t>students</a:t>
            </a:r>
            <a:r>
              <a:rPr lang="en-US" baseline="0" dirty="0" smtClean="0"/>
              <a:t> will likely approach this from many different angles. Some may focus more on physical descriptions of themselves, while others focus on personality or skill such as athleticism or academic performance. Others may have tied in values or beliefs. Having student share responses will help illustrate the variety of concepts that can be a part of one’s self-identify. </a:t>
            </a:r>
          </a:p>
          <a:p>
            <a:endParaRPr lang="en-US" baseline="0" dirty="0" smtClean="0"/>
          </a:p>
          <a:p>
            <a:r>
              <a:rPr lang="en-US" baseline="0" dirty="0" smtClean="0"/>
              <a:t>One other interesting trend to have students reflect upon is the tendency to report favorable things about themselves. This aligns with the scientifically recognized “social desirability phenomenon.”  While a few students may have included negative statements, the majority probably focused on positive or neutral statements.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from lesson 1.1 on physical,</a:t>
            </a:r>
            <a:r>
              <a:rPr lang="en-US" baseline="0" dirty="0" smtClean="0"/>
              <a:t> mental, and social health.  If students struggled in the previous lesson, it will be useful to clarify things here.</a:t>
            </a:r>
            <a:endParaRPr lang="en-US" dirty="0" smtClean="0"/>
          </a:p>
          <a:p>
            <a:endParaRPr lang="en-US" dirty="0" smtClean="0"/>
          </a:p>
          <a:p>
            <a:endParaRPr lang="en-US" dirty="0" smtClean="0"/>
          </a:p>
          <a:p>
            <a:endParaRPr lang="en-US" dirty="0" smtClean="0"/>
          </a:p>
          <a:p>
            <a:r>
              <a:rPr lang="en-US" dirty="0" smtClean="0"/>
              <a:t>Image </a:t>
            </a:r>
            <a:r>
              <a:rPr lang="en-US" dirty="0" smtClean="0"/>
              <a:t>Source: http://oreoj12.tripod.com/id14.html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Self-concept is the broad umbrella under which self-esteem, self-image,</a:t>
            </a:r>
            <a:r>
              <a:rPr lang="en-US" baseline="0" dirty="0" smtClean="0"/>
              <a:t> and self-efficacy will be organized. While self-concept does not exclusively deal with these three terms, for the sake of simplifying and clarifying the concepts, the information will be presented hierarchically.</a:t>
            </a:r>
          </a:p>
          <a:p>
            <a:endParaRPr lang="en-US" baseline="0" dirty="0" smtClean="0"/>
          </a:p>
          <a:p>
            <a:r>
              <a:rPr lang="en-US" baseline="0" dirty="0" err="1" smtClean="0"/>
              <a:t>Wikipedia</a:t>
            </a:r>
            <a:r>
              <a:rPr lang="en-US" baseline="0" dirty="0" smtClean="0"/>
              <a:t> is a helpful resource for more information on all four new terms.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an</a:t>
            </a:r>
            <a:r>
              <a:rPr lang="en-US" baseline="0" dirty="0" smtClean="0"/>
              <a:t> English-language learner or a struggling reader the differences in these three definitions (or the questions that lead to them) may be subtle. It will be important to distinguish them precisely when they are asked to categorize statements into these labels. By starting with the examples in this section of notes in the student workbook and expanding to have students share other examples, the differences may be understood sooner.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baseline="0" dirty="0" smtClean="0">
                <a:solidFill>
                  <a:schemeClr val="tx1"/>
                </a:solidFill>
                <a:latin typeface="+mn-lt"/>
                <a:ea typeface="+mn-ea"/>
                <a:cs typeface="+mn-cs"/>
              </a:rPr>
              <a:t>Although a full page in length, the entire summary article is included in the student workbook.  If needed, the article can be understood by reading excerpts, but that will be left to teacher discretion. </a:t>
            </a:r>
            <a:endParaRPr lang="en-US" sz="1200" i="1" kern="1200" baseline="0" dirty="0" smtClean="0">
              <a:solidFill>
                <a:schemeClr val="tx1"/>
              </a:solidFill>
              <a:latin typeface="+mn-lt"/>
              <a:ea typeface="+mn-ea"/>
              <a:cs typeface="+mn-cs"/>
            </a:endParaRPr>
          </a:p>
          <a:p>
            <a:endParaRPr lang="en-US" sz="1200" i="1" kern="1200" baseline="0" dirty="0" smtClean="0">
              <a:solidFill>
                <a:schemeClr val="tx1"/>
              </a:solidFill>
              <a:latin typeface="+mn-lt"/>
              <a:ea typeface="+mn-ea"/>
              <a:cs typeface="+mn-cs"/>
            </a:endParaRPr>
          </a:p>
          <a:p>
            <a:endParaRPr lang="en-US" sz="1200" i="1"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Image source:  http://www.pcmag.com/article2/0,2817,2399819,00.asp</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The first question is a check for understanding. The second asks them to apply It</a:t>
            </a:r>
            <a:r>
              <a:rPr lang="en-US" baseline="0" dirty="0" smtClean="0"/>
              <a:t> to their own lives. The third asks them to predict results of a new study given their understanding of both the study and the new vocabulary/concepts.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 </a:t>
            </a:r>
          </a:p>
          <a:p>
            <a:r>
              <a:rPr lang="en-US" dirty="0" smtClean="0"/>
              <a:t>1.</a:t>
            </a:r>
            <a:r>
              <a:rPr lang="en-US" baseline="0" dirty="0" smtClean="0"/>
              <a:t> –efficacy;  2. –esteem;  3. –image;  4. –esteem;  5. –efficacy;  6. –none of the above;  7. –image;  8. –image; 9. –efficacy;  10. –none of the above.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1.2:</a:t>
            </a:r>
            <a:br>
              <a:rPr lang="en-US" dirty="0" smtClean="0"/>
            </a:br>
            <a:r>
              <a:rPr lang="en-US" dirty="0" smtClean="0"/>
              <a:t>self-concept</a:t>
            </a:r>
            <a:endParaRPr lang="en-US" dirty="0"/>
          </a:p>
        </p:txBody>
      </p:sp>
      <p:sp>
        <p:nvSpPr>
          <p:cNvPr id="3" name="Subtitle 2"/>
          <p:cNvSpPr>
            <a:spLocks noGrp="1"/>
          </p:cNvSpPr>
          <p:nvPr>
            <p:ph type="subTitle" idx="1"/>
          </p:nvPr>
        </p:nvSpPr>
        <p:spPr/>
        <p:txBody>
          <a:bodyPr/>
          <a:lstStyle/>
          <a:p>
            <a:r>
              <a:rPr lang="en-US" dirty="0" smtClean="0"/>
              <a:t>Unit 1: </a:t>
            </a:r>
            <a:r>
              <a:rPr lang="en-US" smtClean="0"/>
              <a:t>Mental Health</a:t>
            </a:r>
            <a:endParaRPr lang="en-US" dirty="0"/>
          </a:p>
        </p:txBody>
      </p:sp>
      <p:pic>
        <p:nvPicPr>
          <p:cNvPr id="5" name="Picture 4"/>
          <p:cNvPicPr>
            <a:picLocks noChangeAspect="1"/>
          </p:cNvPicPr>
          <p:nvPr/>
        </p:nvPicPr>
        <p:blipFill>
          <a:blip r:embed="rId3"/>
          <a:stretch>
            <a:fillRect/>
          </a:stretch>
        </p:blipFill>
        <p:spPr>
          <a:xfrm>
            <a:off x="3646209" y="914400"/>
            <a:ext cx="4621491" cy="2819400"/>
          </a:xfrm>
          <a:prstGeom prst="rect">
            <a:avLst/>
          </a:prstGeom>
          <a:ln w="228600" cap="sq" cmpd="thickThin">
            <a:solidFill>
              <a:schemeClr val="tx2"/>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Review your responses from the Do Now.</a:t>
            </a:r>
          </a:p>
          <a:p>
            <a:r>
              <a:rPr lang="en-US" dirty="0" smtClean="0"/>
              <a:t>Categorize each statement you wrote down as Self-esteem, -image, -efficacy, or none of these.</a:t>
            </a:r>
            <a:r>
              <a:rPr lang="en-US" u="sng" dirty="0" smtClean="0"/>
              <a:t> </a:t>
            </a:r>
          </a:p>
          <a:p>
            <a:r>
              <a:rPr lang="en-US" dirty="0" smtClean="0"/>
              <a:t>Add a few more statements so you have at least one that represents each term. </a:t>
            </a:r>
          </a:p>
          <a:p>
            <a:r>
              <a:rPr lang="en-US" dirty="0" smtClean="0"/>
              <a:t>Take turns reading your statements to a partner one-by-one.  </a:t>
            </a:r>
          </a:p>
          <a:p>
            <a:r>
              <a:rPr lang="en-US" dirty="0" smtClean="0"/>
              <a:t>Have your partner answer with the term  (Self-esteem, -image, -efficacy, or none) they believe to be most fitting. </a:t>
            </a:r>
            <a:endParaRPr lang="en-US" dirty="0"/>
          </a:p>
        </p:txBody>
      </p:sp>
      <p:pic>
        <p:nvPicPr>
          <p:cNvPr id="4" name="Picture 3"/>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Self-esteem,  Self-image, Self-efficacy, or None?</a:t>
            </a:r>
            <a:endParaRPr lang="en-US" sz="3200"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1.  I sound great to others when I sing in Music.</a:t>
            </a:r>
          </a:p>
          <a:p>
            <a:r>
              <a:rPr lang="en-US" dirty="0" smtClean="0"/>
              <a:t>2.  I’m a great musician with a beautiful voice.</a:t>
            </a:r>
          </a:p>
          <a:p>
            <a:r>
              <a:rPr lang="en-US" dirty="0" smtClean="0"/>
              <a:t>3.  I will get an A in music because I work hard.</a:t>
            </a:r>
          </a:p>
          <a:p>
            <a:r>
              <a:rPr lang="en-US" dirty="0" smtClean="0"/>
              <a:t>4.  I don’t have any previous music experience.</a:t>
            </a:r>
            <a:endParaRPr lang="en-US" dirty="0"/>
          </a:p>
        </p:txBody>
      </p:sp>
      <p:pic>
        <p:nvPicPr>
          <p:cNvPr id="5" name="Picture 4"/>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sz="quarter" idx="1"/>
          </p:nvPr>
        </p:nvSpPr>
        <p:spPr>
          <a:xfrm>
            <a:off x="612648" y="1600200"/>
            <a:ext cx="6321552" cy="4495800"/>
          </a:xfrm>
        </p:spPr>
        <p:txBody>
          <a:bodyPr>
            <a:normAutofit/>
          </a:bodyPr>
          <a:lstStyle/>
          <a:p>
            <a:r>
              <a:rPr lang="en-US" dirty="0" smtClean="0"/>
              <a:t>Write 3-5 statements about yourself that fit each concept below.</a:t>
            </a:r>
          </a:p>
          <a:p>
            <a:pPr lvl="2"/>
            <a:r>
              <a:rPr lang="en-US" sz="2600" dirty="0" smtClean="0"/>
              <a:t>SELF-ESTEEM</a:t>
            </a:r>
          </a:p>
          <a:p>
            <a:pPr lvl="2"/>
            <a:r>
              <a:rPr lang="en-US" sz="2600" dirty="0" smtClean="0"/>
              <a:t>SELF-IMAGE</a:t>
            </a:r>
          </a:p>
          <a:p>
            <a:pPr lvl="2"/>
            <a:r>
              <a:rPr lang="en-US" sz="2600" dirty="0" smtClean="0"/>
              <a:t>SELF-EFFICACY</a:t>
            </a:r>
            <a:r>
              <a:rPr lang="en-US" dirty="0" smtClean="0"/>
              <a:t> </a:t>
            </a:r>
          </a:p>
          <a:p>
            <a:r>
              <a:rPr lang="en-US" dirty="0" smtClean="0"/>
              <a:t>Write a paragraph reflection analyzing how this went for you. What was easy? What was difficult? What did you learn about yourself?</a:t>
            </a:r>
          </a:p>
        </p:txBody>
      </p:sp>
      <p:pic>
        <p:nvPicPr>
          <p:cNvPr id="6" name="Picture 2"/>
          <p:cNvPicPr>
            <a:picLocks noChangeAspect="1" noChangeArrowheads="1"/>
          </p:cNvPicPr>
          <p:nvPr/>
        </p:nvPicPr>
        <p:blipFill>
          <a:blip r:embed="rId2"/>
          <a:srcRect/>
          <a:stretch>
            <a:fillRect/>
          </a:stretch>
        </p:blipFill>
        <p:spPr bwMode="auto">
          <a:xfrm>
            <a:off x="7099300" y="304800"/>
            <a:ext cx="1666748" cy="2590800"/>
          </a:xfrm>
          <a:prstGeom prst="rect">
            <a:avLst/>
          </a:prstGeom>
          <a:noFill/>
          <a:ln w="127000">
            <a:solidFill>
              <a:schemeClr val="tx2"/>
            </a:solidFill>
            <a:miter lim="800000"/>
            <a:headEnd/>
            <a:tailEnd/>
          </a:ln>
          <a:effectLst/>
        </p:spPr>
      </p:pic>
      <p:pic>
        <p:nvPicPr>
          <p:cNvPr id="7" name="Picture 6"/>
          <p:cNvPicPr>
            <a:picLocks noChangeAspect="1"/>
          </p:cNvPicPr>
          <p:nvPr/>
        </p:nvPicPr>
        <p:blipFill>
          <a:blip r:embed="rId3"/>
          <a:stretch>
            <a:fillRect/>
          </a:stretch>
        </p:blipFill>
        <p:spPr>
          <a:xfrm>
            <a:off x="7772400" y="5672201"/>
            <a:ext cx="993648" cy="10143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sz="quarter" idx="1"/>
          </p:nvPr>
        </p:nvSpPr>
        <p:spPr/>
        <p:txBody>
          <a:bodyPr>
            <a:normAutofit/>
          </a:bodyPr>
          <a:lstStyle/>
          <a:p>
            <a:r>
              <a:rPr lang="en-US" dirty="0" smtClean="0"/>
              <a:t>Write down 5 words or phrases that describe you or represent who you are</a:t>
            </a:r>
          </a:p>
          <a:p>
            <a:pPr lvl="1"/>
            <a:r>
              <a:rPr lang="en-US" sz="1900" dirty="0" smtClean="0"/>
              <a:t>Rank the 5 words or phrases you wrote above by placing the numbers 1 through 5 next to each one. (The number 1 represents the word or phrase that is most important to your identity, while 5 is the least important, relatively).</a:t>
            </a:r>
          </a:p>
          <a:p>
            <a:r>
              <a:rPr lang="en-US" dirty="0" smtClean="0"/>
              <a:t>Did this quick exercise reveal anything interesting or surprising to you?</a:t>
            </a:r>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16386" name="Picture 2"/>
          <p:cNvPicPr>
            <a:picLocks noChangeAspect="1" noChangeArrowheads="1"/>
          </p:cNvPicPr>
          <p:nvPr/>
        </p:nvPicPr>
        <p:blipFill>
          <a:blip r:embed="rId4"/>
          <a:srcRect/>
          <a:stretch>
            <a:fillRect/>
          </a:stretch>
        </p:blipFill>
        <p:spPr bwMode="auto">
          <a:xfrm>
            <a:off x="4495800" y="4495800"/>
            <a:ext cx="2858877" cy="2197100"/>
          </a:xfrm>
          <a:prstGeom prst="rect">
            <a:avLst/>
          </a:prstGeom>
          <a:noFill/>
          <a:ln w="63500">
            <a:solidFill>
              <a:schemeClr val="tx2"/>
            </a:solid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sp>
        <p:nvSpPr>
          <p:cNvPr id="3" name="Content Placeholder 2"/>
          <p:cNvSpPr>
            <a:spLocks noGrp="1"/>
          </p:cNvSpPr>
          <p:nvPr>
            <p:ph sz="quarter" idx="1"/>
          </p:nvPr>
        </p:nvSpPr>
        <p:spPr/>
        <p:txBody>
          <a:bodyPr/>
          <a:lstStyle/>
          <a:p>
            <a:r>
              <a:rPr lang="en-US" dirty="0" smtClean="0"/>
              <a:t>With a partner, share your responses. </a:t>
            </a:r>
          </a:p>
          <a:p>
            <a:r>
              <a:rPr lang="en-US" dirty="0" smtClean="0"/>
              <a:t>How is the way you each approached this task similar or different? </a:t>
            </a: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pic>
        <p:nvPicPr>
          <p:cNvPr id="6" name="Picture 2"/>
          <p:cNvPicPr>
            <a:picLocks noChangeAspect="1" noChangeArrowheads="1"/>
          </p:cNvPicPr>
          <p:nvPr/>
        </p:nvPicPr>
        <p:blipFill>
          <a:blip r:embed="rId4"/>
          <a:srcRect/>
          <a:stretch>
            <a:fillRect/>
          </a:stretch>
        </p:blipFill>
        <p:spPr bwMode="auto">
          <a:xfrm>
            <a:off x="4495800" y="4495800"/>
            <a:ext cx="2858877" cy="2197100"/>
          </a:xfrm>
          <a:prstGeom prst="rect">
            <a:avLst/>
          </a:prstGeom>
          <a:noFill/>
          <a:ln w="63500">
            <a:solidFill>
              <a:schemeClr val="tx2"/>
            </a:solid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What is Mental Health?</a:t>
            </a:r>
            <a:endParaRPr lang="en-US" dirty="0"/>
          </a:p>
        </p:txBody>
      </p:sp>
      <p:sp>
        <p:nvSpPr>
          <p:cNvPr id="3" name="Content Placeholder 2"/>
          <p:cNvSpPr>
            <a:spLocks noGrp="1"/>
          </p:cNvSpPr>
          <p:nvPr>
            <p:ph sz="quarter" idx="1"/>
          </p:nvPr>
        </p:nvSpPr>
        <p:spPr/>
        <p:txBody>
          <a:bodyPr/>
          <a:lstStyle/>
          <a:p>
            <a:r>
              <a:rPr lang="en-US" b="1" dirty="0" smtClean="0"/>
              <a:t>Mental health (MH)</a:t>
            </a:r>
            <a:r>
              <a:rPr lang="en-US" dirty="0" smtClean="0"/>
              <a:t>:  The WHO defines this as “a state of well-being in which an individual realizes his or her own abilities, can cope with the normal stresses of life, can work productively and is able to make a contribution to his or her community.”</a:t>
            </a:r>
            <a:endParaRPr lang="en-US" dirty="0"/>
          </a:p>
        </p:txBody>
      </p:sp>
      <p:pic>
        <p:nvPicPr>
          <p:cNvPr id="251906" name="Picture 2"/>
          <p:cNvPicPr>
            <a:picLocks noChangeAspect="1" noChangeArrowheads="1"/>
          </p:cNvPicPr>
          <p:nvPr/>
        </p:nvPicPr>
        <p:blipFill>
          <a:blip r:embed="rId3"/>
          <a:srcRect/>
          <a:stretch>
            <a:fillRect/>
          </a:stretch>
        </p:blipFill>
        <p:spPr bwMode="auto">
          <a:xfrm>
            <a:off x="4953000" y="4700008"/>
            <a:ext cx="2002809" cy="1828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b="1" dirty="0" smtClean="0"/>
              <a:t>self-concept</a:t>
            </a:r>
            <a:r>
              <a:rPr lang="en-US" dirty="0" smtClean="0"/>
              <a:t>?</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b="1" i="1" dirty="0" smtClean="0"/>
              <a:t>Self-concept </a:t>
            </a:r>
            <a:r>
              <a:rPr lang="en-US" i="1" dirty="0" smtClean="0"/>
              <a:t>= Self-identity</a:t>
            </a:r>
          </a:p>
          <a:p>
            <a:pPr lvl="1"/>
            <a:r>
              <a:rPr lang="en-US" dirty="0" smtClean="0"/>
              <a:t>A collection of beliefs about oneself. </a:t>
            </a:r>
          </a:p>
          <a:p>
            <a:pPr lvl="1"/>
            <a:r>
              <a:rPr lang="en-US" dirty="0" smtClean="0"/>
              <a:t>Answer to “Who am I?” </a:t>
            </a:r>
          </a:p>
          <a:p>
            <a:pPr lvl="2"/>
            <a:r>
              <a:rPr lang="en-US" sz="2600" dirty="0" smtClean="0"/>
              <a:t>Includes</a:t>
            </a:r>
            <a:r>
              <a:rPr lang="en-US" dirty="0" smtClean="0"/>
              <a:t>: </a:t>
            </a:r>
          </a:p>
          <a:p>
            <a:pPr lvl="3"/>
            <a:r>
              <a:rPr lang="en-US" sz="2600" dirty="0" smtClean="0"/>
              <a:t>physical, mental, social, and emotional self</a:t>
            </a:r>
          </a:p>
          <a:p>
            <a:pPr lvl="3"/>
            <a:r>
              <a:rPr lang="en-US" sz="2600" dirty="0" smtClean="0"/>
              <a:t>academic performance, gender roles and sexuality, and racial identity, etc. </a:t>
            </a:r>
          </a:p>
          <a:p>
            <a:pPr lvl="3"/>
            <a:r>
              <a:rPr lang="en-US" sz="2600" dirty="0" smtClean="0"/>
              <a:t>past, present, and future selves</a:t>
            </a:r>
          </a:p>
          <a:p>
            <a:pPr lvl="3"/>
            <a:r>
              <a:rPr lang="en-US" sz="2600" dirty="0" smtClean="0"/>
              <a:t>hopes, goals, standards, fears, and threats</a:t>
            </a:r>
            <a:endParaRPr lang="en-US" sz="2600" dirty="0"/>
          </a:p>
        </p:txBody>
      </p:sp>
      <p:pic>
        <p:nvPicPr>
          <p:cNvPr id="6" name="Picture 5"/>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Self-esteem, -image, &amp; -efficacy</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b="1" i="1" dirty="0" smtClean="0"/>
              <a:t>Self-esteem</a:t>
            </a:r>
          </a:p>
          <a:p>
            <a:pPr lvl="1"/>
            <a:r>
              <a:rPr lang="en-US" dirty="0" smtClean="0"/>
              <a:t>general feelings of one’s worth or value</a:t>
            </a:r>
          </a:p>
          <a:p>
            <a:pPr lvl="2"/>
            <a:r>
              <a:rPr lang="en-US" dirty="0" smtClean="0"/>
              <a:t>How do you feel about yourself?</a:t>
            </a:r>
            <a:r>
              <a:rPr lang="en-US" b="1" i="1" dirty="0" smtClean="0"/>
              <a:t>	</a:t>
            </a:r>
          </a:p>
          <a:p>
            <a:r>
              <a:rPr lang="en-US" b="1" i="1" dirty="0" smtClean="0"/>
              <a:t>Self-image</a:t>
            </a:r>
          </a:p>
          <a:p>
            <a:pPr lvl="1"/>
            <a:r>
              <a:rPr lang="en-US" dirty="0" smtClean="0"/>
              <a:t>Mental picture of oneself</a:t>
            </a:r>
          </a:p>
          <a:p>
            <a:pPr lvl="2"/>
            <a:r>
              <a:rPr lang="en-US" dirty="0" smtClean="0"/>
              <a:t>What do you think people think about you? </a:t>
            </a:r>
            <a:endParaRPr lang="en-US" b="1" i="1" dirty="0" smtClean="0"/>
          </a:p>
          <a:p>
            <a:r>
              <a:rPr lang="en-US" b="1" i="1" dirty="0" smtClean="0"/>
              <a:t>Self-efficacy</a:t>
            </a:r>
          </a:p>
          <a:p>
            <a:pPr lvl="1"/>
            <a:r>
              <a:rPr lang="en-US" b="1" dirty="0" smtClean="0"/>
              <a:t> </a:t>
            </a:r>
            <a:r>
              <a:rPr lang="en-US" dirty="0" smtClean="0"/>
              <a:t>belief in one’s capacity to succeed at tasks</a:t>
            </a:r>
          </a:p>
          <a:p>
            <a:pPr lvl="2"/>
            <a:r>
              <a:rPr lang="en-US" dirty="0" smtClean="0"/>
              <a:t>How do you think you will do?</a:t>
            </a:r>
            <a:endParaRPr lang="en-US" i="1" dirty="0" smtClean="0"/>
          </a:p>
        </p:txBody>
      </p:sp>
      <p:pic>
        <p:nvPicPr>
          <p:cNvPr id="6" name="Picture 5"/>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Autofit/>
          </a:bodyPr>
          <a:lstStyle/>
          <a:p>
            <a:r>
              <a:rPr lang="en-US" sz="3500" i="1" dirty="0" smtClean="0"/>
              <a:t>“</a:t>
            </a:r>
            <a:r>
              <a:rPr lang="en-US" sz="3500" dirty="0" err="1" smtClean="0"/>
              <a:t>Facebook</a:t>
            </a:r>
            <a:r>
              <a:rPr lang="en-US" sz="3500" dirty="0" smtClean="0"/>
              <a:t> Profiles Raise Users' Self-Esteem…</a:t>
            </a:r>
            <a:r>
              <a:rPr lang="en-US" sz="3500" i="1" dirty="0" smtClean="0"/>
              <a:t>”</a:t>
            </a:r>
            <a:r>
              <a:rPr lang="en-US" sz="3600" i="1" dirty="0" smtClean="0"/>
              <a:t/>
            </a:r>
            <a:br>
              <a:rPr lang="en-US" sz="3600" i="1" dirty="0" smtClean="0"/>
            </a:br>
            <a:endParaRPr lang="en-US" sz="3600" i="1" dirty="0"/>
          </a:p>
        </p:txBody>
      </p:sp>
      <p:sp>
        <p:nvSpPr>
          <p:cNvPr id="3" name="Content Placeholder 2"/>
          <p:cNvSpPr>
            <a:spLocks noGrp="1"/>
          </p:cNvSpPr>
          <p:nvPr>
            <p:ph sz="quarter" idx="1"/>
          </p:nvPr>
        </p:nvSpPr>
        <p:spPr>
          <a:xfrm>
            <a:off x="3366605" y="2477518"/>
            <a:ext cx="5413248" cy="2919413"/>
          </a:xfrm>
        </p:spPr>
        <p:txBody>
          <a:bodyPr>
            <a:normAutofit/>
          </a:bodyPr>
          <a:lstStyle/>
          <a:p>
            <a:pPr>
              <a:buNone/>
            </a:pPr>
            <a:r>
              <a:rPr lang="en-US" sz="2600" i="1" dirty="0" smtClean="0"/>
              <a:t>“A </a:t>
            </a:r>
            <a:r>
              <a:rPr lang="en-US" sz="2600" i="1" dirty="0" err="1" smtClean="0"/>
              <a:t>Facebook</a:t>
            </a:r>
            <a:r>
              <a:rPr lang="en-US" sz="2600" i="1" dirty="0" smtClean="0"/>
              <a:t> profile is an ideal version of self, full of photos and posts </a:t>
            </a:r>
            <a:r>
              <a:rPr lang="en-US" sz="2600" i="1" dirty="0" err="1" smtClean="0"/>
              <a:t>curated</a:t>
            </a:r>
            <a:r>
              <a:rPr lang="en-US" sz="2600" i="1" dirty="0" smtClean="0"/>
              <a:t> for the eyes of family, friends and acquaintances. A new study shows that this version of self can provide beneficial psychological effects and influence behavior.”</a:t>
            </a:r>
            <a:endParaRPr lang="en-US" sz="2600" i="1" dirty="0"/>
          </a:p>
        </p:txBody>
      </p:sp>
      <p:pic>
        <p:nvPicPr>
          <p:cNvPr id="23554" name="Picture 2"/>
          <p:cNvPicPr>
            <a:picLocks noChangeAspect="1" noChangeArrowheads="1"/>
          </p:cNvPicPr>
          <p:nvPr/>
        </p:nvPicPr>
        <p:blipFill>
          <a:blip r:embed="rId3"/>
          <a:srcRect/>
          <a:stretch>
            <a:fillRect/>
          </a:stretch>
        </p:blipFill>
        <p:spPr bwMode="auto">
          <a:xfrm>
            <a:off x="457200" y="2652712"/>
            <a:ext cx="2619375" cy="2619375"/>
          </a:xfrm>
          <a:prstGeom prst="rect">
            <a:avLst/>
          </a:prstGeom>
          <a:noFill/>
          <a:ln w="63500">
            <a:solidFill>
              <a:schemeClr val="tx2"/>
            </a:solidFill>
            <a:miter lim="800000"/>
            <a:headEnd/>
            <a:tailEnd/>
          </a:ln>
          <a:effectLst/>
        </p:spPr>
      </p:pic>
      <p:sp>
        <p:nvSpPr>
          <p:cNvPr id="5" name="Rectangle 4"/>
          <p:cNvSpPr/>
          <p:nvPr/>
        </p:nvSpPr>
        <p:spPr>
          <a:xfrm>
            <a:off x="1066800" y="1752600"/>
            <a:ext cx="6670522" cy="538609"/>
          </a:xfrm>
          <a:prstGeom prst="rect">
            <a:avLst/>
          </a:prstGeom>
        </p:spPr>
        <p:txBody>
          <a:bodyPr wrap="none">
            <a:spAutoFit/>
          </a:bodyPr>
          <a:lstStyle/>
          <a:p>
            <a:pPr>
              <a:buNone/>
            </a:pPr>
            <a:r>
              <a:rPr lang="en-US" sz="2900" dirty="0" smtClean="0"/>
              <a:t>Read about this recent study on self-esteem:</a:t>
            </a:r>
          </a:p>
        </p:txBody>
      </p:sp>
      <p:sp>
        <p:nvSpPr>
          <p:cNvPr id="6" name="Rectangle 5"/>
          <p:cNvSpPr/>
          <p:nvPr/>
        </p:nvSpPr>
        <p:spPr>
          <a:xfrm>
            <a:off x="0" y="6211669"/>
            <a:ext cx="6067425" cy="646331"/>
          </a:xfrm>
          <a:prstGeom prst="rect">
            <a:avLst/>
          </a:prstGeom>
        </p:spPr>
        <p:txBody>
          <a:bodyPr wrap="square">
            <a:spAutoFit/>
          </a:bodyPr>
          <a:lstStyle/>
          <a:p>
            <a:r>
              <a:rPr lang="en-US" i="1" dirty="0" smtClean="0"/>
              <a:t>University of Wisconsin-Madison. "</a:t>
            </a:r>
            <a:r>
              <a:rPr lang="en-US" i="1" dirty="0" err="1" smtClean="0"/>
              <a:t>Facebook</a:t>
            </a:r>
            <a:r>
              <a:rPr lang="en-US" i="1" dirty="0" smtClean="0"/>
              <a:t> profiles raise users' self-esteem and affect behavior." </a:t>
            </a:r>
            <a:r>
              <a:rPr lang="en-US" i="1" dirty="0" err="1" smtClean="0"/>
              <a:t>ScienceDaily</a:t>
            </a:r>
            <a:r>
              <a:rPr lang="en-US" i="1" dirty="0" smtClean="0"/>
              <a:t>, 31 May 2013.</a:t>
            </a:r>
            <a:endParaRPr lang="en-US" dirty="0"/>
          </a:p>
        </p:txBody>
      </p:sp>
      <p:pic>
        <p:nvPicPr>
          <p:cNvPr id="7" name="Picture 6"/>
          <p:cNvPicPr>
            <a:picLocks noChangeAspect="1"/>
          </p:cNvPicPr>
          <p:nvPr/>
        </p:nvPicPr>
        <p:blipFill>
          <a:blip r:embed="rId4"/>
          <a:stretch>
            <a:fillRect/>
          </a:stretch>
        </p:blipFill>
        <p:spPr>
          <a:xfrm>
            <a:off x="7703117" y="5854565"/>
            <a:ext cx="1301507" cy="8412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After You Read:</a:t>
            </a:r>
            <a:endParaRPr lang="en-US" dirty="0"/>
          </a:p>
        </p:txBody>
      </p:sp>
      <p:sp>
        <p:nvSpPr>
          <p:cNvPr id="3" name="Content Placeholder 2"/>
          <p:cNvSpPr>
            <a:spLocks noGrp="1"/>
          </p:cNvSpPr>
          <p:nvPr>
            <p:ph sz="quarter" idx="1"/>
          </p:nvPr>
        </p:nvSpPr>
        <p:spPr>
          <a:xfrm>
            <a:off x="304800" y="1828800"/>
            <a:ext cx="7007352" cy="4495800"/>
          </a:xfrm>
        </p:spPr>
        <p:txBody>
          <a:bodyPr/>
          <a:lstStyle/>
          <a:p>
            <a:r>
              <a:rPr lang="en-US" dirty="0" smtClean="0"/>
              <a:t>How does spending time looking at one’s own </a:t>
            </a:r>
            <a:r>
              <a:rPr lang="en-US" dirty="0" err="1" smtClean="0"/>
              <a:t>Facebook</a:t>
            </a:r>
            <a:r>
              <a:rPr lang="en-US" dirty="0" smtClean="0"/>
              <a:t> profile impact self-esteem, according to this study?  </a:t>
            </a:r>
          </a:p>
          <a:p>
            <a:r>
              <a:rPr lang="en-US" dirty="0" smtClean="0"/>
              <a:t>Do you use social media? If so, how do you feel while spending time on </a:t>
            </a:r>
            <a:r>
              <a:rPr lang="en-US" dirty="0" err="1" smtClean="0"/>
              <a:t>Facebook</a:t>
            </a:r>
            <a:r>
              <a:rPr lang="en-US" dirty="0" smtClean="0"/>
              <a:t> or other social media websites?</a:t>
            </a:r>
          </a:p>
          <a:p>
            <a:r>
              <a:rPr lang="en-US" dirty="0" smtClean="0"/>
              <a:t>Do you think spending time on </a:t>
            </a:r>
            <a:r>
              <a:rPr lang="en-US" dirty="0" err="1" smtClean="0"/>
              <a:t>Facebook</a:t>
            </a:r>
            <a:r>
              <a:rPr lang="en-US" dirty="0" smtClean="0"/>
              <a:t> might influence one’s </a:t>
            </a:r>
            <a:r>
              <a:rPr lang="en-US" b="1" i="1" dirty="0" smtClean="0"/>
              <a:t>self-image and self-efficacy?</a:t>
            </a:r>
            <a:r>
              <a:rPr lang="en-US" i="1" dirty="0" smtClean="0"/>
              <a:t> Why or why not?</a:t>
            </a:r>
            <a:endParaRPr lang="en-US" dirty="0"/>
          </a:p>
        </p:txBody>
      </p:sp>
      <p:pic>
        <p:nvPicPr>
          <p:cNvPr id="5" name="Picture 4"/>
          <p:cNvPicPr>
            <a:picLocks noChangeAspect="1"/>
          </p:cNvPicPr>
          <p:nvPr/>
        </p:nvPicPr>
        <p:blipFill>
          <a:blip r:embed="rId3"/>
          <a:stretch>
            <a:fillRect/>
          </a:stretch>
        </p:blipFill>
        <p:spPr>
          <a:xfrm>
            <a:off x="7810998" y="5900821"/>
            <a:ext cx="977900" cy="722796"/>
          </a:xfrm>
          <a:prstGeom prst="rect">
            <a:avLst/>
          </a:prstGeom>
        </p:spPr>
      </p:pic>
      <p:pic>
        <p:nvPicPr>
          <p:cNvPr id="6" name="Picture 2"/>
          <p:cNvPicPr>
            <a:picLocks noChangeAspect="1" noChangeArrowheads="1"/>
          </p:cNvPicPr>
          <p:nvPr/>
        </p:nvPicPr>
        <p:blipFill>
          <a:blip r:embed="rId4"/>
          <a:srcRect/>
          <a:stretch>
            <a:fillRect/>
          </a:stretch>
        </p:blipFill>
        <p:spPr bwMode="auto">
          <a:xfrm>
            <a:off x="6974199" y="277381"/>
            <a:ext cx="1828800" cy="1828800"/>
          </a:xfrm>
          <a:prstGeom prst="rect">
            <a:avLst/>
          </a:prstGeom>
          <a:noFill/>
          <a:ln w="63500">
            <a:solidFill>
              <a:schemeClr val="tx2"/>
            </a:solid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Self-esteem,  Self-image, Self-efficacy, or None?</a:t>
            </a:r>
            <a:endParaRPr lang="en-US" sz="3200" dirty="0"/>
          </a:p>
        </p:txBody>
      </p:sp>
      <p:sp>
        <p:nvSpPr>
          <p:cNvPr id="3" name="Content Placeholder 2"/>
          <p:cNvSpPr>
            <a:spLocks noGrp="1"/>
          </p:cNvSpPr>
          <p:nvPr>
            <p:ph sz="quarter" idx="1"/>
          </p:nvPr>
        </p:nvSpPr>
        <p:spPr>
          <a:xfrm>
            <a:off x="612648" y="1981200"/>
            <a:ext cx="8153400" cy="4495800"/>
          </a:xfrm>
        </p:spPr>
        <p:txBody>
          <a:bodyPr>
            <a:normAutofit fontScale="77500" lnSpcReduction="20000"/>
          </a:bodyPr>
          <a:lstStyle/>
          <a:p>
            <a:r>
              <a:rPr lang="en-US" dirty="0" smtClean="0"/>
              <a:t>1.  I’ll probably end up repeating freshmen year.</a:t>
            </a:r>
          </a:p>
          <a:p>
            <a:r>
              <a:rPr lang="en-US" dirty="0" smtClean="0"/>
              <a:t>2.  I have such a great sense of humor.</a:t>
            </a:r>
          </a:p>
          <a:p>
            <a:r>
              <a:rPr lang="en-US" dirty="0" smtClean="0"/>
              <a:t>3.  I can’t stand my hair. It looks so frizzy.</a:t>
            </a:r>
          </a:p>
          <a:p>
            <a:r>
              <a:rPr lang="en-US" dirty="0" smtClean="0"/>
              <a:t>4.  I never gossip because I know it makes me a better friend.</a:t>
            </a:r>
          </a:p>
          <a:p>
            <a:r>
              <a:rPr lang="en-US" dirty="0" smtClean="0"/>
              <a:t>5.  I am able to make lots of friends this year.</a:t>
            </a:r>
          </a:p>
          <a:p>
            <a:r>
              <a:rPr lang="en-US" dirty="0" smtClean="0"/>
              <a:t>6.  My score on the science test was 82%.</a:t>
            </a:r>
          </a:p>
          <a:p>
            <a:r>
              <a:rPr lang="en-US" dirty="0" smtClean="0"/>
              <a:t>7.  I love wearing my favorite new tee-shirt—people think I look really great.</a:t>
            </a:r>
          </a:p>
          <a:p>
            <a:r>
              <a:rPr lang="en-US" dirty="0" smtClean="0"/>
              <a:t>8.  People are always staring at my pointy nose, I can’t stand it!</a:t>
            </a:r>
          </a:p>
          <a:p>
            <a:r>
              <a:rPr lang="en-US" dirty="0" smtClean="0"/>
              <a:t>9.  I won’t make the basketball team, I’m just not that skilled.</a:t>
            </a:r>
          </a:p>
          <a:p>
            <a:r>
              <a:rPr lang="en-US" dirty="0" smtClean="0"/>
              <a:t>10.  I have four brothers and two sisters.</a:t>
            </a:r>
            <a:endParaRPr lang="en-US" dirty="0"/>
          </a:p>
        </p:txBody>
      </p:sp>
      <p:pic>
        <p:nvPicPr>
          <p:cNvPr id="6" name="Picture 5"/>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4499</TotalTime>
  <Words>1547</Words>
  <Application>Microsoft Macintosh PowerPoint</Application>
  <PresentationFormat>On-screen Show (4:3)</PresentationFormat>
  <Paragraphs>106</Paragraphs>
  <Slides>12</Slides>
  <Notes>11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1.2: self-concept</vt:lpstr>
      <vt:lpstr>Do Now</vt:lpstr>
      <vt:lpstr>Discuss</vt:lpstr>
      <vt:lpstr>Review: What is Mental Health?</vt:lpstr>
      <vt:lpstr>What is self-concept?</vt:lpstr>
      <vt:lpstr>Self-esteem, -image, &amp; -efficacy</vt:lpstr>
      <vt:lpstr>“Facebook Profiles Raise Users' Self-Esteem…” </vt:lpstr>
      <vt:lpstr>After You Read:</vt:lpstr>
      <vt:lpstr>Self-esteem,  Self-image, Self-efficacy, or None?</vt:lpstr>
      <vt:lpstr>More Practice:</vt:lpstr>
      <vt:lpstr>Self-esteem,  Self-image, Self-efficacy, or None?</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64</cp:revision>
  <dcterms:created xsi:type="dcterms:W3CDTF">2013-12-02T17:49:29Z</dcterms:created>
  <dcterms:modified xsi:type="dcterms:W3CDTF">2013-12-02T17:50:29Z</dcterms:modified>
</cp:coreProperties>
</file>