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Notes:  </a:t>
            </a:r>
            <a:r>
              <a:rPr lang="en-US" dirty="0" smtClean="0"/>
              <a:t>The first lesson could</a:t>
            </a:r>
            <a:r>
              <a:rPr lang="en-US" baseline="0" dirty="0" smtClean="0"/>
              <a:t> take 30-45 minutes. It could be paired with other introductory activities such as anticipation guides, </a:t>
            </a:r>
            <a:endParaRPr lang="en-US" dirty="0" smtClean="0"/>
          </a:p>
          <a:p>
            <a:endParaRPr lang="en-US" dirty="0" smtClean="0"/>
          </a:p>
          <a:p>
            <a:r>
              <a:rPr lang="en-US" dirty="0" smtClean="0"/>
              <a:t>Overview:</a:t>
            </a:r>
            <a:r>
              <a:rPr lang="en-US" baseline="0" dirty="0" smtClean="0"/>
              <a:t> </a:t>
            </a:r>
            <a:r>
              <a:rPr lang="en-US" sz="1200" kern="1200" baseline="0" dirty="0" smtClean="0">
                <a:solidFill>
                  <a:schemeClr val="tx1"/>
                </a:solidFill>
                <a:latin typeface="+mn-lt"/>
                <a:ea typeface="+mn-ea"/>
                <a:cs typeface="+mn-cs"/>
              </a:rPr>
              <a:t>Students will begin by reflecting on examples of health from their own lives. They will then create a personal definition of health and learn the WHO definition and the  3 components of health. By reading a summary of research on the connection between stress and heart disease, they will begin to appreciate the interconnectedness of the 3 components. Next they will work to identify the three components manifested in the lives of four fictitious characters. </a:t>
            </a:r>
            <a:r>
              <a:rPr lang="en-US" sz="1200" kern="1200" baseline="0" smtClean="0">
                <a:solidFill>
                  <a:schemeClr val="tx1"/>
                </a:solidFill>
                <a:latin typeface="+mn-lt"/>
                <a:ea typeface="+mn-ea"/>
                <a:cs typeface="+mn-cs"/>
              </a:rPr>
              <a:t>Finally, they will return to a reflective state for the homework assignment of creating a recipe for themselves, including the ingredients and directions that contribute to their mental, social, and physical health. </a:t>
            </a:r>
            <a:endParaRPr lang="en-US" smtClean="0"/>
          </a:p>
          <a:p>
            <a:endParaRPr lang="en-US" dirty="0" smtClean="0"/>
          </a:p>
          <a:p>
            <a:r>
              <a:rPr lang="en-US" dirty="0" smtClean="0"/>
              <a:t>Image Source: http://</a:t>
            </a:r>
            <a:r>
              <a:rPr lang="en-US" dirty="0" err="1" smtClean="0"/>
              <a:t>michelledemersfitnessexpert.blogspot.com</a:t>
            </a:r>
            <a:r>
              <a:rPr lang="en-US" dirty="0" smtClean="0"/>
              <a: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MH: confidence in</a:t>
            </a:r>
            <a:r>
              <a:rPr lang="en-US" baseline="0" dirty="0" smtClean="0"/>
              <a:t> dancing; worry/concern for friend</a:t>
            </a:r>
            <a:endParaRPr lang="en-US" dirty="0" smtClean="0"/>
          </a:p>
          <a:p>
            <a:r>
              <a:rPr lang="en-US" dirty="0" smtClean="0"/>
              <a:t>SH: </a:t>
            </a:r>
            <a:r>
              <a:rPr lang="en-US" dirty="0" err="1" smtClean="0"/>
              <a:t>realtionship</a:t>
            </a:r>
            <a:r>
              <a:rPr lang="en-US" dirty="0" smtClean="0"/>
              <a:t> </a:t>
            </a:r>
            <a:r>
              <a:rPr lang="en-US" dirty="0" err="1" smtClean="0"/>
              <a:t>w</a:t>
            </a:r>
            <a:r>
              <a:rPr lang="en-US" dirty="0" smtClean="0"/>
              <a:t>/ community; parties; peer pressure to drink alcohol</a:t>
            </a:r>
          </a:p>
          <a:p>
            <a:r>
              <a:rPr lang="en-US" dirty="0" smtClean="0"/>
              <a:t>PH: walks; dance class</a:t>
            </a:r>
          </a:p>
          <a:p>
            <a:endParaRPr lang="en-US" dirty="0" smtClean="0"/>
          </a:p>
          <a:p>
            <a:r>
              <a:rPr lang="en-US" dirty="0" smtClean="0"/>
              <a:t>Image source: http://madamenoire.com/39287/are-you-living-or-just-existing/black-woman-dancing/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likely come</a:t>
            </a:r>
            <a:r>
              <a:rPr lang="en-US" baseline="0" dirty="0" smtClean="0"/>
              <a:t> up with a variety of different definitions of health and rationale for answers. A common answer for when they felt “most healthy” may be a sports practice, PE class, or some form of exercise. A common “least healthy” time may be when they were playing videogames, watching television, or doing something sedentary. This fits with the physical nature of health that we often think of first. Keep an eye out for students who write answers (they “why” or rationale) related more to mental or social health and have them share with the class to expand the thinking.</a:t>
            </a:r>
          </a:p>
          <a:p>
            <a:endParaRPr lang="en-US" baseline="0" dirty="0" smtClean="0"/>
          </a:p>
          <a:p>
            <a:r>
              <a:rPr lang="en-US" baseline="0" dirty="0" smtClean="0"/>
              <a:t>Picture source: </a:t>
            </a:r>
            <a:r>
              <a:rPr lang="en-US" baseline="0" dirty="0" err="1" smtClean="0"/>
              <a:t>http://yourchiropracticwellness.com/the-meaning-of-the-word-health-has-been-corrupted/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students compare their own</a:t>
            </a:r>
            <a:r>
              <a:rPr lang="en-US" baseline="0" dirty="0" smtClean="0"/>
              <a:t> definitions of health to the WHO definition, ask them which part (mental, social, or physical) they failed to include. Prompt them to think about why they did not include that component.</a:t>
            </a:r>
            <a:endParaRPr lang="en-US" dirty="0" smtClean="0"/>
          </a:p>
          <a:p>
            <a:endParaRPr lang="en-US" dirty="0" smtClean="0"/>
          </a:p>
          <a:p>
            <a:r>
              <a:rPr lang="en-US" dirty="0" smtClean="0"/>
              <a:t>Image Source: http://oreoj12.tripod.com/id14.html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simplified way to think about the three components is:</a:t>
            </a:r>
          </a:p>
          <a:p>
            <a:r>
              <a:rPr lang="en-US" dirty="0" smtClean="0"/>
              <a:t>Physical</a:t>
            </a:r>
            <a:r>
              <a:rPr lang="en-US" baseline="0" dirty="0" smtClean="0"/>
              <a:t> = body</a:t>
            </a:r>
          </a:p>
          <a:p>
            <a:r>
              <a:rPr lang="en-US" baseline="0" dirty="0" smtClean="0"/>
              <a:t>Mental = mind</a:t>
            </a:r>
          </a:p>
          <a:p>
            <a:r>
              <a:rPr lang="en-US" baseline="0" dirty="0" smtClean="0"/>
              <a:t>Social = relationships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Blackwell Publishing Ltd. “Mental Stress May Lead To Heart Disease." </a:t>
            </a:r>
            <a:r>
              <a:rPr lang="en-US" sz="1200" i="1" kern="1200" baseline="0" dirty="0" err="1" smtClean="0">
                <a:solidFill>
                  <a:schemeClr val="tx1"/>
                </a:solidFill>
                <a:latin typeface="+mn-lt"/>
                <a:ea typeface="+mn-ea"/>
                <a:cs typeface="+mn-cs"/>
              </a:rPr>
              <a:t>ScienceDaily</a:t>
            </a:r>
            <a:r>
              <a:rPr lang="en-US" sz="1200" i="1" kern="1200" baseline="0" dirty="0" smtClean="0">
                <a:solidFill>
                  <a:schemeClr val="tx1"/>
                </a:solidFill>
                <a:latin typeface="+mn-lt"/>
                <a:ea typeface="+mn-ea"/>
                <a:cs typeface="+mn-cs"/>
              </a:rPr>
              <a:t>, 11 Jan. 2006. Web. 21 Sep. 2013.</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arenR"/>
            </a:pPr>
            <a:r>
              <a:rPr lang="en-US" dirty="0" smtClean="0"/>
              <a:t>blood pressure changes, risk for</a:t>
            </a:r>
            <a:r>
              <a:rPr lang="en-US" baseline="0" dirty="0" smtClean="0"/>
              <a:t> heart disease, stress level, activity in </a:t>
            </a:r>
            <a:r>
              <a:rPr lang="en-US" baseline="0" dirty="0" err="1" smtClean="0"/>
              <a:t>cingulate</a:t>
            </a:r>
            <a:r>
              <a:rPr lang="en-US" baseline="0" dirty="0" smtClean="0"/>
              <a:t> cortex</a:t>
            </a:r>
          </a:p>
          <a:p>
            <a:pPr marL="228600" indent="-228600">
              <a:buAutoNum type="arabicParenR"/>
            </a:pPr>
            <a:r>
              <a:rPr lang="en-US" dirty="0" smtClean="0"/>
              <a:t>As stress level increases, blood pressure rises. Stress level seems</a:t>
            </a:r>
            <a:r>
              <a:rPr lang="en-US" baseline="0" dirty="0" smtClean="0"/>
              <a:t> to also be associated with more activity in the </a:t>
            </a:r>
            <a:r>
              <a:rPr lang="en-US" baseline="0" dirty="0" err="1" smtClean="0"/>
              <a:t>cingulate</a:t>
            </a:r>
            <a:r>
              <a:rPr lang="en-US" baseline="0" dirty="0" smtClean="0"/>
              <a:t> cortex. And although not directly studied in this relationship, scientists have already established strong correlations between high blood pressure and increased risk for heart disease.</a:t>
            </a:r>
          </a:p>
          <a:p>
            <a:pPr marL="228600" indent="-228600">
              <a:buAutoNum type="arabicParenR"/>
            </a:pPr>
            <a:r>
              <a:rPr lang="en-US" baseline="0" dirty="0" smtClean="0"/>
              <a:t>Stress has many effects. The release of adrenaline (activation of sympathetic nervous system or the “fight or flight” response) can include increased heart and respiration rate, sweating, slowing of digestion and excretion, dilation of pupils, headache or dizziness, etc.  Prompting students to think about a time when they were very stressed or nervous (i.e. before a big game or class presentation) might help elicit these responses if they are struggling. Students might also list effects of longer-term (chronic) stress, including impaired immune system, fatigue, stomach/digestive problems, sleep issues, anxiety, depression, etc.</a:t>
            </a:r>
          </a:p>
          <a:p>
            <a:pPr marL="228600" indent="-228600">
              <a:buAutoNum type="arabicParenR"/>
            </a:pPr>
            <a:endParaRPr lang="en-US" baseline="0" dirty="0" smtClean="0"/>
          </a:p>
          <a:p>
            <a:pPr marL="228600" indent="-228600">
              <a:buNone/>
            </a:pPr>
            <a:r>
              <a:rPr lang="en-US" baseline="0" dirty="0" smtClean="0"/>
              <a:t>Image source: http://www.businessknowledgesource.com/health/stress_and_high_blood_pressure_029018.html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MH: loss</a:t>
            </a:r>
            <a:r>
              <a:rPr lang="en-US" baseline="0" dirty="0" smtClean="0"/>
              <a:t> of relative (grief); stressed out; talks to social worker; struggles to focus; evaluation for ADHD</a:t>
            </a:r>
            <a:endParaRPr lang="en-US" dirty="0" smtClean="0"/>
          </a:p>
          <a:p>
            <a:r>
              <a:rPr lang="en-US" dirty="0" smtClean="0"/>
              <a:t>SH: close female friends;  no girlfriend;</a:t>
            </a:r>
            <a:r>
              <a:rPr lang="en-US" baseline="0" dirty="0" smtClean="0"/>
              <a:t> </a:t>
            </a:r>
            <a:r>
              <a:rPr lang="en-US" dirty="0" smtClean="0"/>
              <a:t> close to deceased grandfather;  peer pressure to use marijuana</a:t>
            </a:r>
            <a:r>
              <a:rPr lang="en-US" baseline="0" dirty="0" smtClean="0"/>
              <a:t> </a:t>
            </a:r>
            <a:r>
              <a:rPr lang="en-US" dirty="0" smtClean="0"/>
              <a:t> </a:t>
            </a:r>
          </a:p>
          <a:p>
            <a:r>
              <a:rPr lang="en-US" dirty="0" smtClean="0"/>
              <a:t>PH: skateboarding; past weight change; positive</a:t>
            </a:r>
            <a:r>
              <a:rPr lang="en-US" baseline="0" dirty="0" smtClean="0"/>
              <a:t> changes in eating/exercise</a:t>
            </a:r>
            <a:endParaRPr lang="en-US" dirty="0" smtClean="0"/>
          </a:p>
          <a:p>
            <a:endParaRPr lang="en-US" dirty="0" smtClean="0"/>
          </a:p>
          <a:p>
            <a:endParaRPr lang="en-US" dirty="0" smtClean="0"/>
          </a:p>
          <a:p>
            <a:r>
              <a:rPr lang="en-US" dirty="0" smtClean="0"/>
              <a:t>Image Source: http://community.allhiphop.com/discussion/485160/why-are-sports-like-skatebording-surfing-skiing-ice-hockey-swimming-dominated-by-whites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MH: older brother</a:t>
            </a:r>
            <a:r>
              <a:rPr lang="en-US" baseline="0" dirty="0" smtClean="0"/>
              <a:t> in jail (stress); stress due to homework; lack of time </a:t>
            </a:r>
            <a:r>
              <a:rPr lang="en-US" dirty="0" smtClean="0"/>
              <a:t/>
            </a:r>
            <a:br>
              <a:rPr lang="en-US" dirty="0" smtClean="0"/>
            </a:br>
            <a:r>
              <a:rPr lang="en-US" dirty="0" smtClean="0"/>
              <a:t>SH: </a:t>
            </a:r>
            <a:r>
              <a:rPr lang="en-US" baseline="0" dirty="0" smtClean="0"/>
              <a:t>step up in family; caretaker for siblings</a:t>
            </a:r>
            <a:r>
              <a:rPr lang="en-US" dirty="0" smtClean="0"/>
              <a:t/>
            </a:r>
            <a:br>
              <a:rPr lang="en-US" dirty="0" smtClean="0"/>
            </a:br>
            <a:r>
              <a:rPr lang="en-US" dirty="0" smtClean="0"/>
              <a:t>PH: basketball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 </a:t>
            </a:r>
            <a:r>
              <a:rPr lang="en-US" dirty="0" err="1" smtClean="0"/>
              <a:t>http://www.asianmalerevolutions.com/index.php?/reinvent/v-raising-the-next-generation/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MH: stress (over</a:t>
            </a:r>
            <a:r>
              <a:rPr lang="en-US" baseline="0" dirty="0" smtClean="0"/>
              <a:t> weight); spending time secluded in room; possible depression</a:t>
            </a:r>
            <a:r>
              <a:rPr lang="en-US" dirty="0" smtClean="0"/>
              <a:t> </a:t>
            </a:r>
          </a:p>
          <a:p>
            <a:r>
              <a:rPr lang="en-US" dirty="0" smtClean="0"/>
              <a:t>SH: spending less time </a:t>
            </a:r>
            <a:r>
              <a:rPr lang="en-US" dirty="0" err="1" smtClean="0"/>
              <a:t>w</a:t>
            </a:r>
            <a:r>
              <a:rPr lang="en-US" dirty="0" smtClean="0"/>
              <a:t>/ family/friends</a:t>
            </a:r>
          </a:p>
          <a:p>
            <a:r>
              <a:rPr lang="en-US" dirty="0" smtClean="0"/>
              <a:t>PH: softball;</a:t>
            </a:r>
            <a:r>
              <a:rPr lang="en-US" baseline="0" dirty="0" smtClean="0"/>
              <a:t> trying to lose weight; lack of physical activity; watches food intake </a:t>
            </a:r>
            <a:endParaRPr lang="en-US" dirty="0" smtClean="0"/>
          </a:p>
          <a:p>
            <a:endParaRPr lang="en-US" dirty="0" smtClean="0"/>
          </a:p>
          <a:p>
            <a:r>
              <a:rPr lang="en-US" dirty="0" smtClean="0"/>
              <a:t>Image source: </a:t>
            </a:r>
            <a:r>
              <a:rPr lang="en-US" dirty="0" err="1" smtClean="0"/>
              <a:t>http://breakingmuscle.com/sports/resistance-training-builds-muscle-and-performance-female-softball-players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1.1:</a:t>
            </a:r>
            <a:br>
              <a:rPr lang="en-US" dirty="0" smtClean="0"/>
            </a:br>
            <a:r>
              <a:rPr lang="en-US" dirty="0" smtClean="0"/>
              <a:t>What is Health?</a:t>
            </a:r>
            <a:endParaRPr lang="en-US" dirty="0"/>
          </a:p>
        </p:txBody>
      </p:sp>
      <p:sp>
        <p:nvSpPr>
          <p:cNvPr id="3" name="Subtitle 2"/>
          <p:cNvSpPr>
            <a:spLocks noGrp="1"/>
          </p:cNvSpPr>
          <p:nvPr>
            <p:ph type="subTitle" idx="1"/>
          </p:nvPr>
        </p:nvSpPr>
        <p:spPr/>
        <p:txBody>
          <a:bodyPr/>
          <a:lstStyle/>
          <a:p>
            <a:r>
              <a:rPr lang="en-US" dirty="0" smtClean="0"/>
              <a:t>Unit 1: Mental Health</a:t>
            </a:r>
            <a:endParaRPr lang="en-US" dirty="0"/>
          </a:p>
        </p:txBody>
      </p:sp>
      <p:pic>
        <p:nvPicPr>
          <p:cNvPr id="3075" name="Picture 3"/>
          <p:cNvPicPr>
            <a:picLocks noChangeAspect="1" noChangeArrowheads="1"/>
          </p:cNvPicPr>
          <p:nvPr/>
        </p:nvPicPr>
        <p:blipFill>
          <a:blip r:embed="rId3"/>
          <a:srcRect/>
          <a:stretch>
            <a:fillRect/>
          </a:stretch>
        </p:blipFill>
        <p:spPr bwMode="auto">
          <a:xfrm>
            <a:off x="5642967" y="400859"/>
            <a:ext cx="3051174" cy="3813521"/>
          </a:xfrm>
          <a:prstGeom prst="rect">
            <a:avLst/>
          </a:prstGeom>
          <a:noFill/>
          <a:ln w="127000">
            <a:solidFill>
              <a:schemeClr val="tx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sz="quarter" idx="1"/>
          </p:nvPr>
        </p:nvSpPr>
        <p:spPr>
          <a:xfrm>
            <a:off x="612648" y="2247900"/>
            <a:ext cx="8153400" cy="4495800"/>
          </a:xfrm>
        </p:spPr>
        <p:txBody>
          <a:bodyPr>
            <a:normAutofit fontScale="92500" lnSpcReduction="10000"/>
          </a:bodyPr>
          <a:lstStyle/>
          <a:p>
            <a:r>
              <a:rPr lang="en-US" dirty="0" smtClean="0"/>
              <a:t>In an effort to lose weight, Regina decided to join the school softball team, but she is starting to realize that she is still not getting enough physical activity in her daily life. She is stressed out because everyone else in her family is fit, but she struggles with her weight.  Her siblings eat whatever they want and don't seem to put on any weight. Even when she watches what she eats, she can't seem to take off any weight. Lately, she has been spending more and more time in her bedroom and cutting herself off from family and friends. She wonders if she is suffering from depression.</a:t>
            </a:r>
            <a:endParaRPr lang="en-US" dirty="0"/>
          </a:p>
        </p:txBody>
      </p:sp>
      <p:pic>
        <p:nvPicPr>
          <p:cNvPr id="263170" name="Picture 2"/>
          <p:cNvPicPr>
            <a:picLocks noChangeAspect="1" noChangeArrowheads="1"/>
          </p:cNvPicPr>
          <p:nvPr/>
        </p:nvPicPr>
        <p:blipFill>
          <a:blip r:embed="rId3"/>
          <a:srcRect/>
          <a:stretch>
            <a:fillRect/>
          </a:stretch>
        </p:blipFill>
        <p:spPr bwMode="auto">
          <a:xfrm>
            <a:off x="5486400" y="190500"/>
            <a:ext cx="3091721" cy="2057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sz="quarter" idx="1"/>
          </p:nvPr>
        </p:nvSpPr>
        <p:spPr>
          <a:xfrm>
            <a:off x="0" y="1981200"/>
            <a:ext cx="7004338" cy="4495800"/>
          </a:xfrm>
        </p:spPr>
        <p:txBody>
          <a:bodyPr>
            <a:normAutofit fontScale="85000" lnSpcReduction="20000"/>
          </a:bodyPr>
          <a:lstStyle/>
          <a:p>
            <a:r>
              <a:rPr lang="en-US" dirty="0" smtClean="0"/>
              <a:t>Katy enjoys walking around her neighborhood because she feels like she knows everyone and everyone knows her. She especially enjoys attending parties. Since she has taken dance classes for several years, she feels very confident dancing and gets many compliments from her friends about her moves. But lately, the parties have been including alcohol and her best friend has been getting out of control after drinking.  She is starting to worry about her friend and wonders if she should say something. But she doesn’t want to be a hypocrite because she is thinking about experimenting with alcohol herself. Her friends just seem to be having so much fun with it.</a:t>
            </a:r>
            <a:endParaRPr lang="en-US" dirty="0"/>
          </a:p>
        </p:txBody>
      </p:sp>
      <p:pic>
        <p:nvPicPr>
          <p:cNvPr id="264194" name="Picture 2"/>
          <p:cNvPicPr>
            <a:picLocks noChangeAspect="1" noChangeArrowheads="1"/>
          </p:cNvPicPr>
          <p:nvPr/>
        </p:nvPicPr>
        <p:blipFill>
          <a:blip r:embed="rId3"/>
          <a:srcRect/>
          <a:stretch>
            <a:fillRect/>
          </a:stretch>
        </p:blipFill>
        <p:spPr bwMode="auto">
          <a:xfrm>
            <a:off x="7004338" y="228600"/>
            <a:ext cx="1761710" cy="2885119"/>
          </a:xfrm>
          <a:prstGeom prst="rect">
            <a:avLst/>
          </a:prstGeom>
          <a:noFill/>
          <a:ln w="9525">
            <a:noFill/>
            <a:miter lim="800000"/>
            <a:headEnd/>
            <a:tailEnd/>
          </a:ln>
          <a:effectLst/>
        </p:spPr>
      </p:pic>
      <p:pic>
        <p:nvPicPr>
          <p:cNvPr id="6" name="Picture 5"/>
          <p:cNvPicPr>
            <a:picLocks noChangeAspect="1"/>
          </p:cNvPicPr>
          <p:nvPr/>
        </p:nvPicPr>
        <p:blipFill>
          <a:blip r:embed="rId4"/>
          <a:stretch>
            <a:fillRect/>
          </a:stretch>
        </p:blipFill>
        <p:spPr>
          <a:xfrm>
            <a:off x="8075848" y="5748089"/>
            <a:ext cx="844295" cy="8993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p:txBody>
          <a:bodyPr/>
          <a:lstStyle/>
          <a:p>
            <a:r>
              <a:rPr lang="en-US" dirty="0" smtClean="0"/>
              <a:t>Create a recipe for “YOU” using ingredients and directions that represent different parts of your life and who you are. Be sure to represent each component of your health.</a:t>
            </a:r>
            <a:endParaRPr lang="en-US" dirty="0"/>
          </a:p>
        </p:txBody>
      </p:sp>
      <p:pic>
        <p:nvPicPr>
          <p:cNvPr id="269315" name="Picture 3"/>
          <p:cNvPicPr>
            <a:picLocks noChangeAspect="1" noChangeArrowheads="1"/>
          </p:cNvPicPr>
          <p:nvPr/>
        </p:nvPicPr>
        <p:blipFill>
          <a:blip r:embed="rId2"/>
          <a:srcRect/>
          <a:stretch>
            <a:fillRect/>
          </a:stretch>
        </p:blipFill>
        <p:spPr bwMode="auto">
          <a:xfrm>
            <a:off x="1676400" y="3657600"/>
            <a:ext cx="3110735" cy="2717800"/>
          </a:xfrm>
          <a:prstGeom prst="rect">
            <a:avLst/>
          </a:prstGeom>
          <a:noFill/>
          <a:ln w="9525">
            <a:noFill/>
            <a:miter lim="800000"/>
            <a:headEnd/>
            <a:tailEnd/>
          </a:ln>
          <a:effectLst/>
        </p:spPr>
      </p:pic>
      <p:pic>
        <p:nvPicPr>
          <p:cNvPr id="6" name="Picture 5"/>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sz="quarter" idx="1"/>
          </p:nvPr>
        </p:nvSpPr>
        <p:spPr/>
        <p:txBody>
          <a:bodyPr/>
          <a:lstStyle/>
          <a:p>
            <a:r>
              <a:rPr lang="en-US" dirty="0" smtClean="0"/>
              <a:t>Think about the last 24 hours of your life. At what point did you feel most healthy? Why? </a:t>
            </a:r>
          </a:p>
          <a:p>
            <a:r>
              <a:rPr lang="en-US" dirty="0" smtClean="0"/>
              <a:t>In the last 24 hours, when did you feel least healthy? Why? </a:t>
            </a:r>
          </a:p>
          <a:p>
            <a:r>
              <a:rPr lang="en-US" dirty="0" smtClean="0"/>
              <a:t>Jot down your personal definition of the word “health.”</a:t>
            </a:r>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122" name="Picture 2"/>
          <p:cNvPicPr>
            <a:picLocks noChangeAspect="1" noChangeArrowheads="1"/>
          </p:cNvPicPr>
          <p:nvPr/>
        </p:nvPicPr>
        <p:blipFill>
          <a:blip r:embed="rId4"/>
          <a:srcRect/>
          <a:stretch>
            <a:fillRect/>
          </a:stretch>
        </p:blipFill>
        <p:spPr bwMode="auto">
          <a:xfrm>
            <a:off x="1981200" y="4798595"/>
            <a:ext cx="4829175" cy="1743075"/>
          </a:xfrm>
          <a:prstGeom prst="rect">
            <a:avLst/>
          </a:prstGeom>
          <a:noFill/>
          <a:ln w="63500">
            <a:solidFill>
              <a:schemeClr val="tx2"/>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sz="quarter" idx="1"/>
          </p:nvPr>
        </p:nvSpPr>
        <p:spPr/>
        <p:txBody>
          <a:bodyPr/>
          <a:lstStyle/>
          <a:p>
            <a:r>
              <a:rPr lang="en-US" dirty="0" smtClean="0"/>
              <a:t>With a partner, share your responses. Then, discuss what the word healthy means to each of you.</a:t>
            </a:r>
            <a:endParaRPr lang="en-US" dirty="0"/>
          </a:p>
        </p:txBody>
      </p:sp>
      <p:pic>
        <p:nvPicPr>
          <p:cNvPr id="4" name="Picture 3"/>
          <p:cNvPicPr>
            <a:picLocks noChangeAspect="1"/>
          </p:cNvPicPr>
          <p:nvPr/>
        </p:nvPicPr>
        <p:blipFill>
          <a:blip r:embed="rId2"/>
          <a:stretch>
            <a:fillRect/>
          </a:stretch>
        </p:blipFill>
        <p:spPr>
          <a:xfrm>
            <a:off x="7788148" y="5734602"/>
            <a:ext cx="977900" cy="722796"/>
          </a:xfrm>
          <a:prstGeom prst="rect">
            <a:avLst/>
          </a:prstGeom>
        </p:spPr>
      </p:pic>
      <p:pic>
        <p:nvPicPr>
          <p:cNvPr id="5" name="Picture 2"/>
          <p:cNvPicPr>
            <a:picLocks noChangeAspect="1" noChangeArrowheads="1"/>
          </p:cNvPicPr>
          <p:nvPr/>
        </p:nvPicPr>
        <p:blipFill>
          <a:blip r:embed="rId3"/>
          <a:srcRect/>
          <a:stretch>
            <a:fillRect/>
          </a:stretch>
        </p:blipFill>
        <p:spPr bwMode="auto">
          <a:xfrm>
            <a:off x="1981200" y="4798595"/>
            <a:ext cx="4829175" cy="1743075"/>
          </a:xfrm>
          <a:prstGeom prst="rect">
            <a:avLst/>
          </a:prstGeom>
          <a:noFill/>
          <a:ln w="63500">
            <a:solidFill>
              <a:schemeClr val="tx2"/>
            </a:solid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Health</a:t>
            </a:r>
            <a:endParaRPr lang="en-US" dirty="0"/>
          </a:p>
        </p:txBody>
      </p:sp>
      <p:sp>
        <p:nvSpPr>
          <p:cNvPr id="3" name="Content Placeholder 2"/>
          <p:cNvSpPr>
            <a:spLocks noGrp="1"/>
          </p:cNvSpPr>
          <p:nvPr>
            <p:ph sz="quarter" idx="1"/>
          </p:nvPr>
        </p:nvSpPr>
        <p:spPr/>
        <p:txBody>
          <a:bodyPr/>
          <a:lstStyle/>
          <a:p>
            <a:r>
              <a:rPr lang="en-US" dirty="0" smtClean="0"/>
              <a:t>The word health originates from the word hale (Old English) which means </a:t>
            </a:r>
            <a:r>
              <a:rPr lang="en-US" i="1" dirty="0" smtClean="0"/>
              <a:t>“wholeness, being whole, sound or well.”</a:t>
            </a:r>
          </a:p>
          <a:p>
            <a:r>
              <a:rPr lang="en-US" dirty="0" smtClean="0"/>
              <a:t>The World Health Organization (WHO) defines “health” as: </a:t>
            </a:r>
            <a:r>
              <a:rPr lang="en-US" b="1" dirty="0" smtClean="0"/>
              <a:t>“a state of complete physical, mental, and social well-being and not merely the absence of disease or infirmity”</a:t>
            </a:r>
            <a:endParaRPr lang="en-US" b="1" dirty="0"/>
          </a:p>
        </p:txBody>
      </p:sp>
      <p:pic>
        <p:nvPicPr>
          <p:cNvPr id="251906" name="Picture 2"/>
          <p:cNvPicPr>
            <a:picLocks noChangeAspect="1" noChangeArrowheads="1"/>
          </p:cNvPicPr>
          <p:nvPr/>
        </p:nvPicPr>
        <p:blipFill>
          <a:blip r:embed="rId3"/>
          <a:srcRect/>
          <a:stretch>
            <a:fillRect/>
          </a:stretch>
        </p:blipFill>
        <p:spPr bwMode="auto">
          <a:xfrm>
            <a:off x="4953000" y="4700008"/>
            <a:ext cx="2002809" cy="1828800"/>
          </a:xfrm>
          <a:prstGeom prst="rect">
            <a:avLst/>
          </a:prstGeom>
          <a:noFill/>
          <a:ln w="9525">
            <a:noFill/>
            <a:miter lim="800000"/>
            <a:headEnd/>
            <a:tailEnd/>
          </a:ln>
          <a:effectLst/>
        </p:spPr>
      </p:pic>
      <p:pic>
        <p:nvPicPr>
          <p:cNvPr id="7" name="Picture 6"/>
          <p:cNvPicPr>
            <a:picLocks noChangeAspect="1"/>
          </p:cNvPicPr>
          <p:nvPr/>
        </p:nvPicPr>
        <p:blipFill>
          <a:blip r:embed="rId4"/>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7268903" y="228600"/>
            <a:ext cx="1497145" cy="136706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Components of Health</a:t>
            </a:r>
            <a:endParaRPr lang="en-US" dirty="0"/>
          </a:p>
        </p:txBody>
      </p:sp>
      <p:sp>
        <p:nvSpPr>
          <p:cNvPr id="3" name="Content Placeholder 2"/>
          <p:cNvSpPr>
            <a:spLocks noGrp="1"/>
          </p:cNvSpPr>
          <p:nvPr>
            <p:ph sz="quarter" idx="1"/>
          </p:nvPr>
        </p:nvSpPr>
        <p:spPr/>
        <p:txBody>
          <a:bodyPr>
            <a:normAutofit/>
          </a:bodyPr>
          <a:lstStyle/>
          <a:p>
            <a:r>
              <a:rPr lang="en-US" b="1" dirty="0" smtClean="0"/>
              <a:t>Physical health (PH):  </a:t>
            </a:r>
            <a:r>
              <a:rPr lang="en-US" dirty="0" smtClean="0"/>
              <a:t>well-being of the body; absence of illness, injury, or pain. Includes diet, exercise, sleep, safety precautions, etc.</a:t>
            </a:r>
          </a:p>
          <a:p>
            <a:r>
              <a:rPr lang="en-US" b="1" dirty="0" smtClean="0"/>
              <a:t>Mental health (MH):  </a:t>
            </a:r>
            <a:r>
              <a:rPr lang="en-US" dirty="0" smtClean="0"/>
              <a:t>having a positive mental outlook that allows one to realize abilities, cope with stress, work productively, &amp; contribute to community</a:t>
            </a:r>
          </a:p>
          <a:p>
            <a:r>
              <a:rPr lang="en-US" b="1" dirty="0" smtClean="0"/>
              <a:t>Social health (SH)</a:t>
            </a:r>
            <a:r>
              <a:rPr lang="en-US" dirty="0" smtClean="0"/>
              <a:t>:  deals with relationships &amp; interactions</a:t>
            </a:r>
            <a:endParaRPr lang="en-US" dirty="0"/>
          </a:p>
        </p:txBody>
      </p:sp>
      <p:pic>
        <p:nvPicPr>
          <p:cNvPr id="6" name="Picture 5"/>
          <p:cNvPicPr>
            <a:picLocks noChangeAspect="1"/>
          </p:cNvPicPr>
          <p:nvPr/>
        </p:nvPicPr>
        <p:blipFill>
          <a:blip r:embed="rId4"/>
          <a:stretch>
            <a:fillRect/>
          </a:stretch>
        </p:blipFill>
        <p:spPr>
          <a:xfrm>
            <a:off x="8138012" y="5562600"/>
            <a:ext cx="628035" cy="966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smtClean="0"/>
              <a:t>“Mental Stress May Lead to Heart Disease”</a:t>
            </a:r>
            <a:br>
              <a:rPr lang="en-US" sz="3600" i="1" dirty="0" smtClean="0"/>
            </a:br>
            <a:endParaRPr lang="en-US" sz="3600" i="1" dirty="0"/>
          </a:p>
        </p:txBody>
      </p:sp>
      <p:sp>
        <p:nvSpPr>
          <p:cNvPr id="3" name="Content Placeholder 2"/>
          <p:cNvSpPr>
            <a:spLocks noGrp="1"/>
          </p:cNvSpPr>
          <p:nvPr>
            <p:ph sz="quarter" idx="1"/>
          </p:nvPr>
        </p:nvSpPr>
        <p:spPr>
          <a:xfrm>
            <a:off x="0" y="1600200"/>
            <a:ext cx="9144000" cy="5257800"/>
          </a:xfrm>
        </p:spPr>
        <p:txBody>
          <a:bodyPr>
            <a:normAutofit fontScale="77500" lnSpcReduction="20000"/>
          </a:bodyPr>
          <a:lstStyle/>
          <a:p>
            <a:pPr>
              <a:buNone/>
            </a:pPr>
            <a:r>
              <a:rPr lang="en-US" dirty="0" smtClean="0"/>
              <a:t>Jan. 11, 2006 — Most people believe that stress plays a role in heart disease. A study published in the latest issue of Psychophysiology finds that large rises in blood pressure during mental stress are associated with higher levels of activity in the regions of the brain associated with experiencing negative emotions and generating physiological responses in the rest of the body. The research suggests that exaggerated activity in the </a:t>
            </a:r>
            <a:r>
              <a:rPr lang="en-US" dirty="0" err="1" smtClean="0"/>
              <a:t>cingulate</a:t>
            </a:r>
            <a:r>
              <a:rPr lang="en-US" dirty="0" smtClean="0"/>
              <a:t> cortex during mental stress may generate excessive rises in blood pressure that may place some individuals at a greater risk for heart disease. Most of what is known about the brain and its links to stress and heart disease has been taken from research on animals. This study on humans used functional magnetic resonance imaging (</a:t>
            </a:r>
            <a:r>
              <a:rPr lang="en-US" dirty="0" err="1" smtClean="0"/>
              <a:t>fMRI</a:t>
            </a:r>
            <a:r>
              <a:rPr lang="en-US" dirty="0" smtClean="0"/>
              <a:t> ), a non-invasive technique for imaging brain activity. While they were inside an MRI scanner, twenty healthy men and women performed a computer task to create mental stress that, consequently, increased their blood pressure. This allowed the researchers to correlate simultaneous changes in blood pressure and brain activity during stress.</a:t>
            </a:r>
            <a:endParaRPr lang="en-US"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 You Read:</a:t>
            </a:r>
            <a:endParaRPr lang="en-US" dirty="0"/>
          </a:p>
        </p:txBody>
      </p:sp>
      <p:sp>
        <p:nvSpPr>
          <p:cNvPr id="3" name="Content Placeholder 2"/>
          <p:cNvSpPr>
            <a:spLocks noGrp="1"/>
          </p:cNvSpPr>
          <p:nvPr>
            <p:ph sz="quarter" idx="1"/>
          </p:nvPr>
        </p:nvSpPr>
        <p:spPr>
          <a:xfrm>
            <a:off x="612648" y="2362200"/>
            <a:ext cx="8153400" cy="4495800"/>
          </a:xfrm>
        </p:spPr>
        <p:txBody>
          <a:bodyPr/>
          <a:lstStyle/>
          <a:p>
            <a:r>
              <a:rPr lang="en-US" b="1" dirty="0" smtClean="0"/>
              <a:t>1) What variables of a person’s mental, social, and physical health were involved in this research study?</a:t>
            </a:r>
          </a:p>
          <a:p>
            <a:r>
              <a:rPr lang="en-US" b="1" dirty="0" smtClean="0"/>
              <a:t>2) What is the relationship between these variables</a:t>
            </a:r>
          </a:p>
          <a:p>
            <a:r>
              <a:rPr lang="en-US" b="1" dirty="0" smtClean="0"/>
              <a:t>3) Besides raising blood pressure, what other effects do you think stress has on our body?</a:t>
            </a:r>
            <a:endParaRPr lang="en-US" dirty="0"/>
          </a:p>
        </p:txBody>
      </p:sp>
      <p:pic>
        <p:nvPicPr>
          <p:cNvPr id="259074" name="Picture 2"/>
          <p:cNvPicPr>
            <a:picLocks noChangeAspect="1" noChangeArrowheads="1"/>
          </p:cNvPicPr>
          <p:nvPr/>
        </p:nvPicPr>
        <p:blipFill>
          <a:blip r:embed="rId3"/>
          <a:srcRect/>
          <a:stretch>
            <a:fillRect/>
          </a:stretch>
        </p:blipFill>
        <p:spPr bwMode="auto">
          <a:xfrm>
            <a:off x="6048640" y="0"/>
            <a:ext cx="3095360" cy="2062163"/>
          </a:xfrm>
          <a:prstGeom prst="rect">
            <a:avLst/>
          </a:prstGeom>
          <a:noFill/>
          <a:ln w="9525">
            <a:noFill/>
            <a:miter lim="800000"/>
            <a:headEnd/>
            <a:tailEnd/>
          </a:ln>
          <a:effectLst/>
        </p:spPr>
      </p:pic>
      <p:pic>
        <p:nvPicPr>
          <p:cNvPr id="5" name="Picture 4"/>
          <p:cNvPicPr>
            <a:picLocks noChangeAspect="1"/>
          </p:cNvPicPr>
          <p:nvPr/>
        </p:nvPicPr>
        <p:blipFill>
          <a:blip r:embed="rId4"/>
          <a:stretch>
            <a:fillRect/>
          </a:stretch>
        </p:blipFill>
        <p:spPr>
          <a:xfrm>
            <a:off x="7810998" y="5900821"/>
            <a:ext cx="977900" cy="7227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sz="quarter" idx="1"/>
          </p:nvPr>
        </p:nvSpPr>
        <p:spPr>
          <a:xfrm>
            <a:off x="50127" y="2419925"/>
            <a:ext cx="9071838" cy="4495800"/>
          </a:xfrm>
        </p:spPr>
        <p:txBody>
          <a:bodyPr>
            <a:normAutofit fontScale="77500" lnSpcReduction="20000"/>
          </a:bodyPr>
          <a:lstStyle/>
          <a:p>
            <a:r>
              <a:rPr lang="en-US" dirty="0" smtClean="0"/>
              <a:t>Lorenzo is a fifteen-year-old skateboarder. He has a few very close female friends, but has never had a girlfriend and hopes to develop a romantic relationship soon. He was very close to his grandfather, who recently died after a long battle with cancer. Lorenzo has earned average grades in school this year, but he gets stressed out easily. He talks to the school social worker every few weeks who gives him strategies for managing his stress. Lorenzo also frequently struggles to maintain focus in class. His mother took him for his annual physical a few weeks ago and mentioned this to his physician. He is scheduled to have a full evaluation for Attention Deficit Hyperactivity Disorder in a few days.  When Lorenzo was in junior high he experienced a big fluctuation with his weight. He had been overweight since he was 9 years old, but lost a significant amount of weight in his eighth grade year. He attributes his weight loss to a huge growth spurt and positive changes in his eating and exercise habits. Lately, a few of Lorenzo’s skateboarding friends have been starting to smoke marijuana. He hasn’t tried it before, but is starting to feel some peer pressure to give it a try.</a:t>
            </a:r>
            <a:endParaRPr lang="en-US" dirty="0"/>
          </a:p>
        </p:txBody>
      </p:sp>
      <p:pic>
        <p:nvPicPr>
          <p:cNvPr id="261122" name="Picture 2"/>
          <p:cNvPicPr>
            <a:picLocks noChangeAspect="1" noChangeArrowheads="1"/>
          </p:cNvPicPr>
          <p:nvPr/>
        </p:nvPicPr>
        <p:blipFill>
          <a:blip r:embed="rId3"/>
          <a:srcRect/>
          <a:stretch>
            <a:fillRect/>
          </a:stretch>
        </p:blipFill>
        <p:spPr bwMode="auto">
          <a:xfrm>
            <a:off x="6749444" y="0"/>
            <a:ext cx="2016604" cy="24199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sz="quarter" idx="1"/>
          </p:nvPr>
        </p:nvSpPr>
        <p:spPr>
          <a:xfrm>
            <a:off x="612648" y="1981200"/>
            <a:ext cx="8153400" cy="4495800"/>
          </a:xfrm>
        </p:spPr>
        <p:txBody>
          <a:bodyPr>
            <a:normAutofit lnSpcReduction="10000"/>
          </a:bodyPr>
          <a:lstStyle/>
          <a:p>
            <a:r>
              <a:rPr lang="en-US" dirty="0" smtClean="0"/>
              <a:t>Ever since Tyler’s older brother was locked up, he has been forced to step up in the family.  He helps out at the family restaurant and takes care of his younger brothers and sisters after school. He is stressed out because all of his friends seem to get most of their work done at school, but he feels like he has hours of homework.  He has played basketball his whole life, but doesn’t know if he will have time to play on the school team this year because of these added pressures. </a:t>
            </a:r>
            <a:endParaRPr lang="en-US" dirty="0"/>
          </a:p>
        </p:txBody>
      </p:sp>
      <p:pic>
        <p:nvPicPr>
          <p:cNvPr id="262146" name="Picture 2"/>
          <p:cNvPicPr>
            <a:picLocks noChangeAspect="1" noChangeArrowheads="1"/>
          </p:cNvPicPr>
          <p:nvPr/>
        </p:nvPicPr>
        <p:blipFill>
          <a:blip r:embed="rId3"/>
          <a:srcRect/>
          <a:stretch>
            <a:fillRect/>
          </a:stretch>
        </p:blipFill>
        <p:spPr bwMode="auto">
          <a:xfrm>
            <a:off x="6327648" y="228600"/>
            <a:ext cx="2438400" cy="1710690"/>
          </a:xfrm>
          <a:prstGeom prst="rect">
            <a:avLst/>
          </a:prstGeom>
          <a:noFill/>
          <a:ln w="9525">
            <a:noFill/>
            <a:miter lim="800000"/>
            <a:headEnd/>
            <a:tailEnd/>
          </a:ln>
          <a:effectLst/>
        </p:spPr>
      </p:pic>
      <p:pic>
        <p:nvPicPr>
          <p:cNvPr id="5" name="Picture 4"/>
          <p:cNvPicPr>
            <a:picLocks noChangeAspect="1"/>
          </p:cNvPicPr>
          <p:nvPr/>
        </p:nvPicPr>
        <p:blipFill>
          <a:blip r:embed="rId4"/>
          <a:stretch>
            <a:fillRect/>
          </a:stretch>
        </p:blipFill>
        <p:spPr>
          <a:xfrm>
            <a:off x="8048239" y="5773328"/>
            <a:ext cx="826349" cy="85753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558</TotalTime>
  <Words>1995</Words>
  <Application>Microsoft Macintosh PowerPoint</Application>
  <PresentationFormat>On-screen Show (4:3)</PresentationFormat>
  <Paragraphs>82</Paragraphs>
  <Slides>12</Slides>
  <Notes>10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Median</vt:lpstr>
      <vt:lpstr>Lesson 1.1: What is Health?</vt:lpstr>
      <vt:lpstr>Do Now</vt:lpstr>
      <vt:lpstr>Discuss</vt:lpstr>
      <vt:lpstr>Definition of Health</vt:lpstr>
      <vt:lpstr>Components of Health</vt:lpstr>
      <vt:lpstr>“Mental Stress May Lead to Heart Disease” </vt:lpstr>
      <vt:lpstr>After You Read:</vt:lpstr>
      <vt:lpstr>Scenario 1:</vt:lpstr>
      <vt:lpstr>Scenario 2:</vt:lpstr>
      <vt:lpstr>Scenario 3:</vt:lpstr>
      <vt:lpstr>Scenario 4:</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38</cp:revision>
  <dcterms:created xsi:type="dcterms:W3CDTF">2013-11-04T03:38:58Z</dcterms:created>
  <dcterms:modified xsi:type="dcterms:W3CDTF">2013-11-04T03:50:24Z</dcterms:modified>
</cp:coreProperties>
</file>