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6"/>
  </p:notesMasterIdLst>
  <p:sldIdLst>
    <p:sldId id="256" r:id="rId2"/>
    <p:sldId id="257" r:id="rId3"/>
    <p:sldId id="258" r:id="rId4"/>
    <p:sldId id="259" r:id="rId5"/>
    <p:sldId id="268" r:id="rId6"/>
    <p:sldId id="261" r:id="rId7"/>
    <p:sldId id="269" r:id="rId8"/>
    <p:sldId id="264" r:id="rId9"/>
    <p:sldId id="270" r:id="rId10"/>
    <p:sldId id="271" r:id="rId11"/>
    <p:sldId id="262" r:id="rId12"/>
    <p:sldId id="272" r:id="rId13"/>
    <p:sldId id="273" r:id="rId14"/>
    <p:sldId id="26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11/16/13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lesson focuses on the skill of asking questions. Students often have little practice asking thoughtful questions. But this skill is essential for problem identification and problem-solving.  Students will begin the lesson by playing a fun game which will get them in the mode of asking questions. They will then explore the topic of asking questions in the context of three qualities of excellent questions: they are probative, relevant, and rigorous. Through the use of an article (on </a:t>
            </a:r>
            <a:r>
              <a:rPr lang="en-US" baseline="0" dirty="0" err="1" smtClean="0"/>
              <a:t>texting</a:t>
            </a:r>
            <a:r>
              <a:rPr lang="en-US" baseline="0" dirty="0" smtClean="0"/>
              <a:t>), a TED talk video (on unanswerable questions), and a mystery activity, students will practice identifying and asking excellent questions in an engaging and challenging way. </a:t>
            </a:r>
            <a:endParaRPr lang="en-US" dirty="0" smtClean="0"/>
          </a:p>
          <a:p>
            <a:endParaRPr lang="en-US" dirty="0" smtClean="0"/>
          </a:p>
          <a:p>
            <a:endParaRPr lang="en-US" dirty="0" smtClean="0"/>
          </a:p>
          <a:p>
            <a:r>
              <a:rPr lang="en-US" dirty="0" smtClean="0"/>
              <a:t>Image source:</a:t>
            </a:r>
            <a:r>
              <a:rPr lang="en-US" baseline="0" dirty="0" smtClean="0"/>
              <a:t>  http://</a:t>
            </a:r>
            <a:r>
              <a:rPr lang="en-US" baseline="0" dirty="0" err="1" smtClean="0"/>
              <a:t>whatdoclientsreallywant.com</a:t>
            </a:r>
            <a:r>
              <a:rPr lang="en-US" baseline="0" dirty="0" smtClean="0"/>
              <a:t>/tag/asking-questions/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examples and non-examples are</a:t>
            </a:r>
            <a:r>
              <a:rPr lang="en-US" baseline="0" dirty="0" smtClean="0"/>
              <a:t> not inherently good or bad. There can be some discussion and debate. The big idea is to think about rigor as being more specific and thoughtful. A broad question like “What causes suicide?” cannot be answered with one specific thing, but asking about how one particular factor impacts suicide is definitely answerable and worth exploring.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may drive students crazy, but they will NOT learn the answer to the mystery. The frustration that this might produce is a good demonstration of how questions sometimes seem to DEMAND answers of us. If they can feel the same gravity in the questions they ask about health issues they tackle in case studies, they will be in a great place to solve big problems.  </a:t>
            </a:r>
            <a:endParaRPr lang="en-US" dirty="0" smtClean="0"/>
          </a:p>
          <a:p>
            <a:endParaRPr lang="en-US" dirty="0" smtClean="0"/>
          </a:p>
          <a:p>
            <a:endParaRPr lang="en-US" dirty="0" smtClean="0"/>
          </a:p>
          <a:p>
            <a:r>
              <a:rPr lang="en-US" dirty="0" smtClean="0"/>
              <a:t>Image source:  http://www.theschoolphilly.com/2012/08/13/2012-ladies-and-gents-texting-thumb-is-now-a-disease/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goal of this homework is to give students some</a:t>
            </a:r>
            <a:r>
              <a:rPr lang="en-US" baseline="0" dirty="0" smtClean="0"/>
              <a:t> practice asking questions in the context of health issues similar to ones they will tackle in future case studies. There are not wrong or right answers, just varying degrees of the quality of questions (based on their being probative, relevant, and rigorous).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point of this activity is to get students brains “warmed up” in a context that is familiar and easy for most of them (questions dealing with social interactions).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smtClean="0"/>
          </a:p>
          <a:p>
            <a:r>
              <a:rPr lang="en-US" dirty="0" smtClean="0"/>
              <a:t>Image source: http://</a:t>
            </a:r>
            <a:r>
              <a:rPr lang="en-US" dirty="0" err="1" smtClean="0"/>
              <a:t>www.vapartners.ca</a:t>
            </a:r>
            <a:r>
              <a:rPr lang="en-US" dirty="0" smtClean="0"/>
              <a:t>/sales-questions-key-to-success/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quote was taken from</a:t>
            </a:r>
            <a:r>
              <a:rPr lang="en-US" baseline="0" dirty="0" smtClean="0"/>
              <a:t> the article found at: </a:t>
            </a:r>
            <a:r>
              <a:rPr lang="en-US" baseline="0" dirty="0" err="1" smtClean="0"/>
              <a:t>http://www.nea.org/assets/img/PubThoughtAndAction/Bowkershort.pdf</a:t>
            </a:r>
            <a:endParaRPr lang="en-US" baseline="0" dirty="0" smtClean="0"/>
          </a:p>
          <a:p>
            <a:endParaRPr lang="en-US" baseline="0" dirty="0" smtClean="0"/>
          </a:p>
          <a:p>
            <a:r>
              <a:rPr lang="en-US" baseline="0" dirty="0" smtClean="0"/>
              <a:t>The labels of rigorous, relevant, and probative were not a part of the original article but a product of interpretation about this quote.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a:t>
            </a:r>
            <a:r>
              <a:rPr lang="en-US" baseline="0" dirty="0" smtClean="0"/>
              <a:t> other adjectives that may describe excellent questions equally well. If time, provide students with an opportunity to share other ideas.</a:t>
            </a:r>
            <a:endParaRPr lang="en-US" dirty="0" smtClean="0"/>
          </a:p>
          <a:p>
            <a:endParaRPr lang="en-US" dirty="0" smtClean="0"/>
          </a:p>
          <a:p>
            <a:endParaRPr lang="en-US" dirty="0" smtClean="0"/>
          </a:p>
          <a:p>
            <a:r>
              <a:rPr lang="en-US" dirty="0" smtClean="0"/>
              <a:t>Image source: http://www.chicagonow.com/own-your-legacy/2013/05/why-asking-the-tough-questions-isnt-easy/</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article excerpt</a:t>
            </a:r>
            <a:r>
              <a:rPr lang="en-US" baseline="0" dirty="0" smtClean="0"/>
              <a:t> is slightly dated (given the quick explosion in popularity of </a:t>
            </a:r>
            <a:r>
              <a:rPr lang="en-US" baseline="0" dirty="0" err="1" smtClean="0"/>
              <a:t>texting</a:t>
            </a:r>
            <a:r>
              <a:rPr lang="en-US" baseline="0" dirty="0" smtClean="0"/>
              <a:t> in the past 5-10 years), which hopefully students will point out. This excerpt makes no mention of </a:t>
            </a:r>
            <a:r>
              <a:rPr lang="en-US" baseline="0" dirty="0" err="1" smtClean="0"/>
              <a:t>texting</a:t>
            </a:r>
            <a:r>
              <a:rPr lang="en-US" baseline="0" dirty="0" smtClean="0"/>
              <a:t> and driving (a huge health concern in our present time), so encourage them to make these broader connections a part of their questions. </a:t>
            </a:r>
            <a:endParaRPr lang="en-US" dirty="0" smtClean="0"/>
          </a:p>
          <a:p>
            <a:endParaRPr lang="en-US" dirty="0" smtClean="0"/>
          </a:p>
          <a:p>
            <a:endParaRPr lang="en-US" dirty="0" smtClean="0"/>
          </a:p>
          <a:p>
            <a:endParaRPr lang="en-US" dirty="0" smtClean="0"/>
          </a:p>
          <a:p>
            <a:r>
              <a:rPr lang="en-US" dirty="0" smtClean="0"/>
              <a:t>Image source:  http://www.theschoolphilly.com/2012/08/13/2012-ladies-and-gents-texting-thumb-is-now-a-disease/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engaging animated talk is 12 minutes long and provides</a:t>
            </a:r>
            <a:r>
              <a:rPr lang="en-US" baseline="0" dirty="0" smtClean="0"/>
              <a:t> a way to extend the importance of asking questions to a realm that may seem more significant and important to students. It’s takeaways may not be directly relevant to getting students to develop rigorous, relevant, and probative questions that can be used in their case studies, but it WILL spark their curiosity and hopefully help them discover that questions are interesting and fun.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www.ted.com/talks/questions_no_one_knows_the_answers_to.html"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www.ted.com/talks/questions_no_one_knows_the_answers_to.html" TargetMode="External"/><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a:t>
            </a:r>
            <a:r>
              <a:rPr lang="en-US" dirty="0" smtClean="0"/>
              <a:t>1.11:</a:t>
            </a:r>
            <a:br>
              <a:rPr lang="en-US" dirty="0" smtClean="0"/>
            </a:br>
            <a:r>
              <a:rPr lang="en-US" dirty="0" smtClean="0"/>
              <a:t>Asking questions</a:t>
            </a:r>
            <a:endParaRPr lang="en-US" dirty="0"/>
          </a:p>
        </p:txBody>
      </p:sp>
      <p:sp>
        <p:nvSpPr>
          <p:cNvPr id="3" name="Subtitle 2"/>
          <p:cNvSpPr>
            <a:spLocks noGrp="1"/>
          </p:cNvSpPr>
          <p:nvPr>
            <p:ph type="subTitle" idx="1"/>
          </p:nvPr>
        </p:nvSpPr>
        <p:spPr/>
        <p:txBody>
          <a:bodyPr/>
          <a:lstStyle/>
          <a:p>
            <a:r>
              <a:rPr lang="en-US" dirty="0" smtClean="0"/>
              <a:t>Unit 1: Mental Health</a:t>
            </a:r>
            <a:endParaRPr lang="en-US" dirty="0"/>
          </a:p>
        </p:txBody>
      </p:sp>
      <p:pic>
        <p:nvPicPr>
          <p:cNvPr id="14338" name="Picture 2"/>
          <p:cNvPicPr>
            <a:picLocks noChangeAspect="1" noChangeArrowheads="1"/>
          </p:cNvPicPr>
          <p:nvPr/>
        </p:nvPicPr>
        <p:blipFill>
          <a:blip r:embed="rId3"/>
          <a:srcRect/>
          <a:stretch>
            <a:fillRect/>
          </a:stretch>
        </p:blipFill>
        <p:spPr bwMode="auto">
          <a:xfrm>
            <a:off x="5486400" y="850900"/>
            <a:ext cx="2552700" cy="3187700"/>
          </a:xfrm>
          <a:prstGeom prst="rect">
            <a:avLst/>
          </a:prstGeom>
          <a:solidFill>
            <a:schemeClr val="tx2"/>
          </a:solidFill>
          <a:ln w="88900" cap="sq" cmpd="thickThin">
            <a:solidFill>
              <a:schemeClr val="tx2"/>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What might a</a:t>
            </a:r>
            <a:r>
              <a:rPr lang="en-US" sz="3200" b="1" dirty="0" smtClean="0">
                <a:solidFill>
                  <a:srgbClr val="660066"/>
                </a:solidFill>
              </a:rPr>
              <a:t> RIGOROUS </a:t>
            </a:r>
            <a:r>
              <a:rPr lang="en-US" sz="3200" b="1" dirty="0" smtClean="0"/>
              <a:t>question look like?</a:t>
            </a:r>
            <a:endParaRPr lang="en-US" sz="3200" dirty="0" smtClean="0"/>
          </a:p>
        </p:txBody>
      </p:sp>
      <p:sp>
        <p:nvSpPr>
          <p:cNvPr id="3" name="Content Placeholder 2"/>
          <p:cNvSpPr>
            <a:spLocks noGrp="1"/>
          </p:cNvSpPr>
          <p:nvPr>
            <p:ph sz="quarter" idx="1"/>
          </p:nvPr>
        </p:nvSpPr>
        <p:spPr>
          <a:xfrm>
            <a:off x="304800" y="1600200"/>
            <a:ext cx="8461248" cy="4495800"/>
          </a:xfrm>
        </p:spPr>
        <p:txBody>
          <a:bodyPr>
            <a:normAutofit fontScale="92500" lnSpcReduction="10000"/>
          </a:bodyPr>
          <a:lstStyle/>
          <a:p>
            <a:pPr>
              <a:buNone/>
            </a:pPr>
            <a:r>
              <a:rPr lang="en-US" sz="800" b="1" dirty="0" smtClean="0"/>
              <a:t>	</a:t>
            </a:r>
            <a:endParaRPr lang="en-US" sz="5400" dirty="0" smtClean="0"/>
          </a:p>
          <a:p>
            <a:r>
              <a:rPr lang="en-US" sz="3200" b="1" dirty="0" smtClean="0"/>
              <a:t>Examples</a:t>
            </a:r>
            <a:r>
              <a:rPr lang="en-US" sz="3200" b="1" dirty="0" smtClean="0"/>
              <a:t>:</a:t>
            </a:r>
            <a:endParaRPr lang="en-US" sz="3600" dirty="0" smtClean="0"/>
          </a:p>
          <a:p>
            <a:pPr lvl="2"/>
            <a:r>
              <a:rPr lang="en-US" sz="2400" dirty="0" smtClean="0"/>
              <a:t>What is different about the average diet of an obese child and a child of healthy weight?</a:t>
            </a:r>
            <a:endParaRPr lang="en-US" sz="2400" dirty="0" smtClean="0"/>
          </a:p>
          <a:p>
            <a:pPr lvl="2"/>
            <a:r>
              <a:rPr lang="en-US" sz="2400" dirty="0" smtClean="0"/>
              <a:t>Do </a:t>
            </a:r>
            <a:r>
              <a:rPr lang="en-US" sz="2400" dirty="0" smtClean="0"/>
              <a:t>antidepressants change the likelihood of person having suicidal impulses?</a:t>
            </a:r>
            <a:endParaRPr lang="en-US" sz="2800" dirty="0" smtClean="0"/>
          </a:p>
          <a:p>
            <a:pPr lvl="2"/>
            <a:r>
              <a:rPr lang="en-US" sz="2400" dirty="0" smtClean="0"/>
              <a:t>What are teenagers perceptions of </a:t>
            </a:r>
            <a:r>
              <a:rPr lang="en-US" sz="2400" dirty="0" err="1" smtClean="0"/>
              <a:t>e</a:t>
            </a:r>
            <a:r>
              <a:rPr lang="en-US" sz="2400" dirty="0" smtClean="0"/>
              <a:t>-cigarettes?</a:t>
            </a:r>
            <a:endParaRPr lang="en-US" sz="2800" dirty="0" smtClean="0"/>
          </a:p>
          <a:p>
            <a:r>
              <a:rPr lang="en-US" sz="800" dirty="0" smtClean="0"/>
              <a:t> </a:t>
            </a:r>
            <a:endParaRPr lang="en-US" sz="5400" dirty="0" smtClean="0"/>
          </a:p>
          <a:p>
            <a:r>
              <a:rPr lang="en-US" sz="3200" b="1" dirty="0" smtClean="0"/>
              <a:t>Non-examples:</a:t>
            </a:r>
            <a:endParaRPr lang="en-US" sz="3600" dirty="0" smtClean="0"/>
          </a:p>
          <a:p>
            <a:pPr lvl="2"/>
            <a:r>
              <a:rPr lang="en-US" sz="2400" dirty="0" smtClean="0"/>
              <a:t>Do obese kids eat too much?</a:t>
            </a:r>
            <a:endParaRPr lang="en-US" sz="2800" dirty="0" smtClean="0"/>
          </a:p>
          <a:p>
            <a:pPr lvl="2"/>
            <a:r>
              <a:rPr lang="en-US" sz="2400" dirty="0" smtClean="0"/>
              <a:t>What causes suicide</a:t>
            </a:r>
            <a:r>
              <a:rPr lang="en-US" sz="2400" dirty="0" smtClean="0"/>
              <a:t>?</a:t>
            </a:r>
          </a:p>
          <a:p>
            <a:pPr lvl="2"/>
            <a:r>
              <a:rPr lang="en-US" sz="2378" dirty="0" smtClean="0"/>
              <a:t>Why are </a:t>
            </a:r>
            <a:r>
              <a:rPr lang="en-US" sz="2378" dirty="0" err="1" smtClean="0"/>
              <a:t>e</a:t>
            </a:r>
            <a:r>
              <a:rPr lang="en-US" sz="2378" dirty="0" smtClean="0"/>
              <a:t>-cigarettes </a:t>
            </a:r>
            <a:r>
              <a:rPr lang="en-US" sz="2378" dirty="0" smtClean="0"/>
              <a:t>popular</a:t>
            </a:r>
            <a:r>
              <a:rPr lang="en-US" sz="2378" dirty="0" smtClean="0"/>
              <a:t>?</a:t>
            </a:r>
            <a:endParaRPr lang="en-US" sz="2378" dirty="0" smtClean="0"/>
          </a:p>
          <a:p>
            <a:pPr>
              <a:buNone/>
            </a:pPr>
            <a:endParaRPr lang="en-US" dirty="0" smtClean="0"/>
          </a:p>
          <a:p>
            <a:pPr>
              <a:buNone/>
            </a:pPr>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Rectangle 6"/>
          <p:cNvSpPr/>
          <p:nvPr/>
        </p:nvSpPr>
        <p:spPr>
          <a:xfrm>
            <a:off x="25640" y="6433474"/>
            <a:ext cx="8305800" cy="369332"/>
          </a:xfrm>
          <a:prstGeom prst="rect">
            <a:avLst/>
          </a:prstGeom>
        </p:spPr>
        <p:txBody>
          <a:bodyPr wrap="square">
            <a:spAutoFit/>
          </a:bodyPr>
          <a:lstStyle/>
          <a:p>
            <a:r>
              <a:rPr lang="en-US" dirty="0" smtClean="0">
                <a:hlinkClick r:id="rId4"/>
              </a:rPr>
              <a:t>http://www.ted.com/talks/questions_no_one_knows_the_answers_to.html</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a:t>
            </a:r>
            <a:endParaRPr lang="en-US" dirty="0"/>
          </a:p>
        </p:txBody>
      </p:sp>
      <p:sp>
        <p:nvSpPr>
          <p:cNvPr id="3" name="Content Placeholder 2"/>
          <p:cNvSpPr>
            <a:spLocks noGrp="1"/>
          </p:cNvSpPr>
          <p:nvPr>
            <p:ph sz="quarter" idx="1"/>
          </p:nvPr>
        </p:nvSpPr>
        <p:spPr>
          <a:xfrm>
            <a:off x="381000" y="1828800"/>
            <a:ext cx="8153400" cy="4495800"/>
          </a:xfrm>
        </p:spPr>
        <p:txBody>
          <a:bodyPr/>
          <a:lstStyle/>
          <a:p>
            <a:r>
              <a:rPr lang="en-US" dirty="0" smtClean="0"/>
              <a:t>What is the difference between a rigorous question and one that is not?</a:t>
            </a:r>
            <a:r>
              <a:rPr lang="en-US" dirty="0" smtClean="0"/>
              <a:t> </a:t>
            </a:r>
          </a:p>
          <a:p>
            <a:r>
              <a:rPr lang="en-US" dirty="0" smtClean="0"/>
              <a:t>Do </a:t>
            </a:r>
            <a:r>
              <a:rPr lang="en-US" dirty="0" smtClean="0"/>
              <a:t>you agree with the lists above demonstrating examples and non-examples of rigorous questions. Why or why not?</a:t>
            </a:r>
          </a:p>
          <a:p>
            <a:endParaRPr lang="en-US" dirty="0"/>
          </a:p>
        </p:txBody>
      </p:sp>
      <p:pic>
        <p:nvPicPr>
          <p:cNvPr id="5" name="Picture 4"/>
          <p:cNvPicPr>
            <a:picLocks noChangeAspect="1"/>
          </p:cNvPicPr>
          <p:nvPr/>
        </p:nvPicPr>
        <p:blipFill>
          <a:blip r:embed="rId3"/>
          <a:stretch>
            <a:fillRect/>
          </a:stretch>
        </p:blipFill>
        <p:spPr>
          <a:xfrm>
            <a:off x="7810998" y="5900821"/>
            <a:ext cx="977900" cy="722796"/>
          </a:xfrm>
          <a:prstGeom prst="rect">
            <a:avLst/>
          </a:prstGeom>
        </p:spPr>
      </p:pic>
      <p:pic>
        <p:nvPicPr>
          <p:cNvPr id="6" name="Picture 2"/>
          <p:cNvPicPr>
            <a:picLocks noChangeAspect="1" noChangeArrowheads="1"/>
          </p:cNvPicPr>
          <p:nvPr/>
        </p:nvPicPr>
        <p:blipFill>
          <a:blip r:embed="rId4"/>
          <a:srcRect/>
          <a:stretch>
            <a:fillRect/>
          </a:stretch>
        </p:blipFill>
        <p:spPr bwMode="auto">
          <a:xfrm>
            <a:off x="5791200" y="4222750"/>
            <a:ext cx="1600200" cy="26797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Slip or Trip?</a:t>
            </a:r>
            <a:endParaRPr lang="en-US" sz="4000" b="1" dirty="0"/>
          </a:p>
        </p:txBody>
      </p:sp>
      <p:pic>
        <p:nvPicPr>
          <p:cNvPr id="4" name="Picture 3"/>
          <p:cNvPicPr>
            <a:picLocks noChangeAspect="1"/>
          </p:cNvPicPr>
          <p:nvPr/>
        </p:nvPicPr>
        <p:blipFill>
          <a:blip r:embed="rId3"/>
          <a:stretch>
            <a:fillRect/>
          </a:stretch>
        </p:blipFill>
        <p:spPr>
          <a:xfrm>
            <a:off x="7703117" y="5854565"/>
            <a:ext cx="1301507" cy="841218"/>
          </a:xfrm>
          <a:prstGeom prst="rect">
            <a:avLst/>
          </a:prstGeom>
        </p:spPr>
      </p:pic>
      <p:sp>
        <p:nvSpPr>
          <p:cNvPr id="6" name="Content Placeholder 5"/>
          <p:cNvSpPr>
            <a:spLocks noGrp="1"/>
          </p:cNvSpPr>
          <p:nvPr>
            <p:ph sz="quarter" idx="1"/>
          </p:nvPr>
        </p:nvSpPr>
        <p:spPr>
          <a:xfrm>
            <a:off x="228600" y="2199983"/>
            <a:ext cx="3733800" cy="4495800"/>
          </a:xfrm>
        </p:spPr>
        <p:txBody>
          <a:bodyPr>
            <a:normAutofit/>
          </a:bodyPr>
          <a:lstStyle/>
          <a:p>
            <a:r>
              <a:rPr lang="en-US" dirty="0" smtClean="0"/>
              <a:t>Examine the scene.</a:t>
            </a:r>
          </a:p>
          <a:p>
            <a:r>
              <a:rPr lang="en-US" dirty="0" smtClean="0"/>
              <a:t>Write </a:t>
            </a:r>
            <a:r>
              <a:rPr lang="en-US" dirty="0" smtClean="0"/>
              <a:t>3-5 questions you want </a:t>
            </a:r>
            <a:r>
              <a:rPr lang="en-US" dirty="0" smtClean="0"/>
              <a:t>answered to solve this mystery. </a:t>
            </a:r>
          </a:p>
        </p:txBody>
      </p:sp>
      <p:pic>
        <p:nvPicPr>
          <p:cNvPr id="7" name="Picture 6"/>
          <p:cNvPicPr>
            <a:picLocks noChangeAspect="1"/>
          </p:cNvPicPr>
          <p:nvPr/>
        </p:nvPicPr>
        <p:blipFill>
          <a:blip r:embed="rId4"/>
          <a:stretch>
            <a:fillRect/>
          </a:stretch>
        </p:blipFill>
        <p:spPr>
          <a:xfrm>
            <a:off x="3752848" y="76199"/>
            <a:ext cx="5391151" cy="5029201"/>
          </a:xfrm>
          <a:prstGeom prst="rect">
            <a:avLst/>
          </a:prstGeom>
        </p:spPr>
      </p:pic>
      <p:sp>
        <p:nvSpPr>
          <p:cNvPr id="8" name="Rectangle 7"/>
          <p:cNvSpPr/>
          <p:nvPr/>
        </p:nvSpPr>
        <p:spPr>
          <a:xfrm>
            <a:off x="4800600" y="5105400"/>
            <a:ext cx="3131117" cy="1077218"/>
          </a:xfrm>
          <a:prstGeom prst="rect">
            <a:avLst/>
          </a:prstGeom>
        </p:spPr>
        <p:txBody>
          <a:bodyPr wrap="square">
            <a:spAutoFit/>
          </a:bodyPr>
          <a:lstStyle/>
          <a:p>
            <a:r>
              <a:rPr lang="en-US" sz="3200" i="1" dirty="0" smtClean="0">
                <a:solidFill>
                  <a:srgbClr val="660066"/>
                </a:solidFill>
              </a:rPr>
              <a:t>Was this murder or an accident? </a:t>
            </a:r>
            <a:endParaRPr lang="en-US" sz="3200" i="1" dirty="0" smtClean="0">
              <a:solidFill>
                <a:srgbClr val="66006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Excellent Questions are </a:t>
            </a:r>
            <a:r>
              <a:rPr lang="en-US" b="1" dirty="0" smtClean="0">
                <a:solidFill>
                  <a:srgbClr val="800000"/>
                </a:solidFill>
              </a:rPr>
              <a:t>PROBATIVE</a:t>
            </a:r>
            <a:endParaRPr lang="en-US" b="1" dirty="0">
              <a:solidFill>
                <a:srgbClr val="800000"/>
              </a:solidFill>
            </a:endParaRPr>
          </a:p>
        </p:txBody>
      </p:sp>
      <p:sp>
        <p:nvSpPr>
          <p:cNvPr id="3" name="Content Placeholder 2"/>
          <p:cNvSpPr>
            <a:spLocks noGrp="1"/>
          </p:cNvSpPr>
          <p:nvPr>
            <p:ph sz="quarter" idx="1"/>
          </p:nvPr>
        </p:nvSpPr>
        <p:spPr>
          <a:xfrm>
            <a:off x="304800" y="1600200"/>
            <a:ext cx="8461248" cy="4495800"/>
          </a:xfrm>
        </p:spPr>
        <p:txBody>
          <a:bodyPr>
            <a:normAutofit/>
          </a:bodyPr>
          <a:lstStyle/>
          <a:p>
            <a:r>
              <a:rPr lang="en-US" dirty="0" smtClean="0"/>
              <a:t>The definition of </a:t>
            </a:r>
            <a:r>
              <a:rPr lang="en-US" b="1" dirty="0" smtClean="0"/>
              <a:t>probative</a:t>
            </a:r>
            <a:r>
              <a:rPr lang="en-US" dirty="0" smtClean="0"/>
              <a:t> is: “having the quality or function of proving or demonstrating something; affording proof or evidence.” </a:t>
            </a:r>
            <a:r>
              <a:rPr lang="en-US" dirty="0" smtClean="0"/>
              <a:t>  </a:t>
            </a:r>
            <a:endParaRPr lang="en-US" dirty="0" smtClean="0"/>
          </a:p>
          <a:p>
            <a:r>
              <a:rPr lang="en-US" dirty="0" smtClean="0"/>
              <a:t>Discuss your questions with a partner. Which questions are the most probative? What makes them probative? </a:t>
            </a:r>
          </a:p>
          <a:p>
            <a:pPr>
              <a:buNone/>
            </a:pPr>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pic>
        <p:nvPicPr>
          <p:cNvPr id="9" name="Picture 2"/>
          <p:cNvPicPr>
            <a:picLocks noChangeAspect="1" noChangeArrowheads="1"/>
          </p:cNvPicPr>
          <p:nvPr/>
        </p:nvPicPr>
        <p:blipFill>
          <a:blip r:embed="rId4"/>
          <a:srcRect/>
          <a:stretch>
            <a:fillRect/>
          </a:stretch>
        </p:blipFill>
        <p:spPr bwMode="auto">
          <a:xfrm>
            <a:off x="5791200" y="4222750"/>
            <a:ext cx="1600200" cy="26797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sz="quarter" idx="1"/>
          </p:nvPr>
        </p:nvSpPr>
        <p:spPr/>
        <p:txBody>
          <a:bodyPr/>
          <a:lstStyle/>
          <a:p>
            <a:r>
              <a:rPr lang="en-US" dirty="0" smtClean="0"/>
              <a:t>Use the following topics to write a rigorous, relevant, and probative question</a:t>
            </a:r>
            <a:r>
              <a:rPr lang="en-US" dirty="0" smtClean="0"/>
              <a:t>:</a:t>
            </a:r>
          </a:p>
          <a:p>
            <a:pPr lvl="1"/>
            <a:r>
              <a:rPr lang="en-US" dirty="0" smtClean="0"/>
              <a:t>Increase in diabetes</a:t>
            </a:r>
          </a:p>
          <a:p>
            <a:pPr lvl="1"/>
            <a:r>
              <a:rPr lang="en-US" dirty="0" smtClean="0"/>
              <a:t>Correct use of asthma inhaler</a:t>
            </a:r>
          </a:p>
          <a:p>
            <a:pPr lvl="1"/>
            <a:r>
              <a:rPr lang="en-US" dirty="0" smtClean="0"/>
              <a:t>Addiction to cigarettes</a:t>
            </a:r>
          </a:p>
          <a:p>
            <a:pPr lvl="1"/>
            <a:r>
              <a:rPr lang="en-US" dirty="0" smtClean="0"/>
              <a:t>Sports injuries </a:t>
            </a:r>
            <a:endParaRPr lang="en-US" dirty="0"/>
          </a:p>
        </p:txBody>
      </p:sp>
      <p:pic>
        <p:nvPicPr>
          <p:cNvPr id="6" name="Picture 5"/>
          <p:cNvPicPr>
            <a:picLocks noChangeAspect="1"/>
          </p:cNvPicPr>
          <p:nvPr/>
        </p:nvPicPr>
        <p:blipFill>
          <a:blip r:embed="rId3"/>
          <a:stretch>
            <a:fillRect/>
          </a:stretch>
        </p:blipFill>
        <p:spPr>
          <a:xfrm>
            <a:off x="8001000" y="5905563"/>
            <a:ext cx="765048" cy="780987"/>
          </a:xfrm>
          <a:prstGeom prst="rect">
            <a:avLst/>
          </a:prstGeom>
        </p:spPr>
      </p:pic>
      <p:pic>
        <p:nvPicPr>
          <p:cNvPr id="5" name="Picture 2"/>
          <p:cNvPicPr>
            <a:picLocks noChangeAspect="1" noChangeArrowheads="1"/>
          </p:cNvPicPr>
          <p:nvPr/>
        </p:nvPicPr>
        <p:blipFill>
          <a:blip r:embed="rId4"/>
          <a:srcRect/>
          <a:stretch>
            <a:fillRect/>
          </a:stretch>
        </p:blipFill>
        <p:spPr bwMode="auto">
          <a:xfrm>
            <a:off x="5791200" y="4222750"/>
            <a:ext cx="1600200" cy="26797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a:t>
            </a:r>
            <a:r>
              <a:rPr lang="en-US" b="1" dirty="0" smtClean="0"/>
              <a:t>Now: The Question</a:t>
            </a:r>
            <a:endParaRPr lang="en-US" b="1" dirty="0"/>
          </a:p>
        </p:txBody>
      </p:sp>
      <p:sp>
        <p:nvSpPr>
          <p:cNvPr id="3" name="Content Placeholder 2"/>
          <p:cNvSpPr>
            <a:spLocks noGrp="1"/>
          </p:cNvSpPr>
          <p:nvPr>
            <p:ph sz="quarter" idx="1"/>
          </p:nvPr>
        </p:nvSpPr>
        <p:spPr/>
        <p:txBody>
          <a:bodyPr/>
          <a:lstStyle/>
          <a:p>
            <a:r>
              <a:rPr lang="en-US" dirty="0" smtClean="0"/>
              <a:t>You must not answer any question. </a:t>
            </a:r>
          </a:p>
          <a:p>
            <a:r>
              <a:rPr lang="en-US" dirty="0" smtClean="0"/>
              <a:t>Take turns asking the questions. You must respond to the other person’s question with a different question.</a:t>
            </a:r>
          </a:p>
          <a:p>
            <a:r>
              <a:rPr lang="en-US" dirty="0" smtClean="0"/>
              <a:t>Never repeat a question.</a:t>
            </a:r>
          </a:p>
          <a:p>
            <a:r>
              <a:rPr lang="en-US" dirty="0" smtClean="0"/>
              <a:t>You must ask your question within 5 seconds of the other person finishing their question.</a:t>
            </a:r>
          </a:p>
          <a:p>
            <a:r>
              <a:rPr lang="en-US" dirty="0" smtClean="0"/>
              <a:t>Make a tally mark for each time you break one of these rules. The winner is the person with the fewest tally marks.</a:t>
            </a:r>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a:t>
            </a:r>
            <a:endParaRPr lang="en-US" b="1" dirty="0"/>
          </a:p>
        </p:txBody>
      </p:sp>
      <p:sp>
        <p:nvSpPr>
          <p:cNvPr id="3" name="Content Placeholder 2"/>
          <p:cNvSpPr>
            <a:spLocks noGrp="1"/>
          </p:cNvSpPr>
          <p:nvPr>
            <p:ph sz="quarter" idx="1"/>
          </p:nvPr>
        </p:nvSpPr>
        <p:spPr/>
        <p:txBody>
          <a:bodyPr/>
          <a:lstStyle/>
          <a:p>
            <a:r>
              <a:rPr lang="en-US" dirty="0" smtClean="0"/>
              <a:t>What was challenging about that game? </a:t>
            </a:r>
            <a:r>
              <a:rPr lang="en-US" dirty="0" smtClean="0"/>
              <a:t> </a:t>
            </a:r>
          </a:p>
          <a:p>
            <a:r>
              <a:rPr lang="en-US" dirty="0" smtClean="0"/>
              <a:t>What </a:t>
            </a:r>
            <a:r>
              <a:rPr lang="en-US" dirty="0" smtClean="0"/>
              <a:t>makes asking questions difficult?</a:t>
            </a:r>
          </a:p>
          <a:p>
            <a:pPr>
              <a:buNone/>
            </a:pPr>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pic>
        <p:nvPicPr>
          <p:cNvPr id="18434" name="Picture 2"/>
          <p:cNvPicPr>
            <a:picLocks noChangeAspect="1" noChangeArrowheads="1"/>
          </p:cNvPicPr>
          <p:nvPr/>
        </p:nvPicPr>
        <p:blipFill>
          <a:blip r:embed="rId4"/>
          <a:srcRect/>
          <a:stretch>
            <a:fillRect/>
          </a:stretch>
        </p:blipFill>
        <p:spPr bwMode="auto">
          <a:xfrm>
            <a:off x="1143000" y="3429000"/>
            <a:ext cx="5646557" cy="3429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Questions?</a:t>
            </a:r>
            <a:endParaRPr lang="en-US" b="1" dirty="0"/>
          </a:p>
        </p:txBody>
      </p:sp>
      <p:sp>
        <p:nvSpPr>
          <p:cNvPr id="3" name="Content Placeholder 2"/>
          <p:cNvSpPr>
            <a:spLocks noGrp="1"/>
          </p:cNvSpPr>
          <p:nvPr>
            <p:ph sz="quarter" idx="1"/>
          </p:nvPr>
        </p:nvSpPr>
        <p:spPr>
          <a:xfrm>
            <a:off x="612647" y="2362200"/>
            <a:ext cx="8153400" cy="4495800"/>
          </a:xfrm>
        </p:spPr>
        <p:txBody>
          <a:bodyPr/>
          <a:lstStyle/>
          <a:p>
            <a:pPr>
              <a:buNone/>
            </a:pPr>
            <a:r>
              <a:rPr lang="en-US" sz="4200" i="1" dirty="0" smtClean="0"/>
              <a:t>Questions are designed to probe, to find </a:t>
            </a:r>
            <a:r>
              <a:rPr lang="en-US" sz="4200" i="1" dirty="0" smtClean="0"/>
              <a:t>something that </a:t>
            </a:r>
            <a:r>
              <a:rPr lang="en-US" sz="4200" i="1" dirty="0" smtClean="0"/>
              <a:t>is not already there, to discover </a:t>
            </a:r>
            <a:r>
              <a:rPr lang="en-US" sz="4200" i="1" dirty="0" smtClean="0"/>
              <a:t>relationships and </a:t>
            </a:r>
            <a:r>
              <a:rPr lang="en-US" sz="4200" i="1" dirty="0" smtClean="0"/>
              <a:t>possibilities that are not given</a:t>
            </a:r>
            <a:r>
              <a:rPr lang="en-US" i="1" dirty="0" smtClean="0"/>
              <a:t>.</a:t>
            </a:r>
            <a:endParaRPr lang="en-US" dirty="0" smtClean="0"/>
          </a:p>
          <a:p>
            <a:pPr>
              <a:buNone/>
            </a:pPr>
            <a:r>
              <a:rPr lang="en-US" sz="1800" i="1" dirty="0" smtClean="0"/>
              <a:t>			-</a:t>
            </a:r>
            <a:r>
              <a:rPr lang="en-US" sz="1800" i="1" dirty="0" smtClean="0"/>
              <a:t>Matthew H. </a:t>
            </a:r>
            <a:r>
              <a:rPr lang="en-US" sz="1800" i="1" dirty="0" err="1" smtClean="0"/>
              <a:t>Bowker</a:t>
            </a:r>
            <a:r>
              <a:rPr lang="en-US" sz="1800" i="1" dirty="0" smtClean="0"/>
              <a:t>, “Teaching Students to Ask Questions”</a:t>
            </a:r>
            <a:endParaRPr lang="en-US" sz="1800" dirty="0" smtClean="0"/>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smtClean="0"/>
              <a:t>3 Key Qualities of Excellent Questions</a:t>
            </a:r>
            <a:endParaRPr lang="en-US" sz="3800" b="1" dirty="0"/>
          </a:p>
        </p:txBody>
      </p:sp>
      <p:sp>
        <p:nvSpPr>
          <p:cNvPr id="3" name="Content Placeholder 2"/>
          <p:cNvSpPr>
            <a:spLocks noGrp="1"/>
          </p:cNvSpPr>
          <p:nvPr>
            <p:ph sz="quarter" idx="1"/>
          </p:nvPr>
        </p:nvSpPr>
        <p:spPr>
          <a:xfrm>
            <a:off x="612647" y="2033008"/>
            <a:ext cx="8153400" cy="4495800"/>
          </a:xfrm>
        </p:spPr>
        <p:txBody>
          <a:bodyPr>
            <a:normAutofit/>
          </a:bodyPr>
          <a:lstStyle/>
          <a:p>
            <a:r>
              <a:rPr lang="en-US" sz="3200" b="1" dirty="0" smtClean="0">
                <a:solidFill>
                  <a:srgbClr val="0000FF"/>
                </a:solidFill>
              </a:rPr>
              <a:t>Relevant </a:t>
            </a:r>
            <a:r>
              <a:rPr lang="en-US" sz="3200" dirty="0" smtClean="0"/>
              <a:t>(“to find something that is not already there”)</a:t>
            </a:r>
            <a:endParaRPr lang="en-US" sz="3200" dirty="0" smtClean="0"/>
          </a:p>
          <a:p>
            <a:r>
              <a:rPr lang="en-US" sz="3200" b="1" dirty="0" smtClean="0">
                <a:solidFill>
                  <a:srgbClr val="660066"/>
                </a:solidFill>
              </a:rPr>
              <a:t>Rigorous</a:t>
            </a:r>
            <a:r>
              <a:rPr lang="en-US" sz="3200" dirty="0" smtClean="0">
                <a:solidFill>
                  <a:srgbClr val="660066"/>
                </a:solidFill>
              </a:rPr>
              <a:t> </a:t>
            </a:r>
            <a:r>
              <a:rPr lang="en-US" sz="3200" dirty="0" smtClean="0"/>
              <a:t>(“to discover relationships and possibilities that are not given”)</a:t>
            </a:r>
            <a:endParaRPr lang="en-US" sz="3200" dirty="0" smtClean="0"/>
          </a:p>
          <a:p>
            <a:r>
              <a:rPr lang="en-US" sz="3200" b="1" dirty="0" smtClean="0">
                <a:solidFill>
                  <a:schemeClr val="accent2">
                    <a:lumMod val="50000"/>
                  </a:schemeClr>
                </a:solidFill>
              </a:rPr>
              <a:t>Probative </a:t>
            </a:r>
            <a:r>
              <a:rPr lang="en-US" sz="3200" dirty="0" smtClean="0"/>
              <a:t>(“to probe”)</a:t>
            </a:r>
          </a:p>
          <a:p>
            <a:endParaRPr lang="en-US" sz="3200"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31746" name="Picture 2"/>
          <p:cNvPicPr>
            <a:picLocks noChangeAspect="1" noChangeArrowheads="1"/>
          </p:cNvPicPr>
          <p:nvPr/>
        </p:nvPicPr>
        <p:blipFill>
          <a:blip r:embed="rId4"/>
          <a:srcRect/>
          <a:stretch>
            <a:fillRect/>
          </a:stretch>
        </p:blipFill>
        <p:spPr bwMode="auto">
          <a:xfrm>
            <a:off x="5791200" y="4222750"/>
            <a:ext cx="1600200" cy="26797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err="1" smtClean="0"/>
              <a:t>Texting</a:t>
            </a:r>
            <a:r>
              <a:rPr lang="en-US" sz="4000" b="1" dirty="0" smtClean="0"/>
              <a:t> May Be Taking a Toll</a:t>
            </a:r>
            <a:endParaRPr lang="en-US" sz="4000" b="1" dirty="0"/>
          </a:p>
        </p:txBody>
      </p:sp>
      <p:pic>
        <p:nvPicPr>
          <p:cNvPr id="4" name="Picture 3"/>
          <p:cNvPicPr>
            <a:picLocks noChangeAspect="1"/>
          </p:cNvPicPr>
          <p:nvPr/>
        </p:nvPicPr>
        <p:blipFill>
          <a:blip r:embed="rId3"/>
          <a:stretch>
            <a:fillRect/>
          </a:stretch>
        </p:blipFill>
        <p:spPr>
          <a:xfrm>
            <a:off x="7703117" y="5854565"/>
            <a:ext cx="1301507" cy="841218"/>
          </a:xfrm>
          <a:prstGeom prst="rect">
            <a:avLst/>
          </a:prstGeom>
        </p:spPr>
      </p:pic>
      <p:sp>
        <p:nvSpPr>
          <p:cNvPr id="5" name="Content Placeholder 2"/>
          <p:cNvSpPr>
            <a:spLocks noGrp="1"/>
          </p:cNvSpPr>
          <p:nvPr>
            <p:ph sz="quarter" idx="1"/>
          </p:nvPr>
        </p:nvSpPr>
        <p:spPr>
          <a:xfrm>
            <a:off x="2057400" y="1600200"/>
            <a:ext cx="6708648" cy="4495800"/>
          </a:xfrm>
        </p:spPr>
        <p:txBody>
          <a:bodyPr>
            <a:normAutofit fontScale="70000" lnSpcReduction="20000"/>
          </a:bodyPr>
          <a:lstStyle/>
          <a:p>
            <a:pPr>
              <a:buNone/>
            </a:pPr>
            <a:r>
              <a:rPr lang="en-US" dirty="0" smtClean="0"/>
              <a:t>They do it late at night when their parents are asleep. They do it in restaurants and while crossing busy streets. They do it in the classroom with their hands behind their back. They do it so much their thumbs hurt.</a:t>
            </a:r>
          </a:p>
          <a:p>
            <a:pPr>
              <a:buNone/>
            </a:pPr>
            <a:r>
              <a:rPr lang="en-US" dirty="0" smtClean="0"/>
              <a:t> </a:t>
            </a:r>
          </a:p>
          <a:p>
            <a:pPr>
              <a:buNone/>
            </a:pPr>
            <a:r>
              <a:rPr lang="en-US" dirty="0" smtClean="0"/>
              <a:t>Spurred by the unlimited </a:t>
            </a:r>
            <a:r>
              <a:rPr lang="en-US" dirty="0" err="1" smtClean="0"/>
              <a:t>texting</a:t>
            </a:r>
            <a:r>
              <a:rPr lang="en-US" dirty="0" smtClean="0"/>
              <a:t> plans offered by many carriers, American teenagers sent and received an average of 2,272 text messages per month 2008 — almost 80 messages a day, more than double the average of a year earlier.  The phenomenon is beginning to worry physicians and psychologists, who say it is leading to anxiety, distraction in school, falling grades, repetitive stress injury and sleep deprivation</a:t>
            </a:r>
            <a:r>
              <a:rPr lang="en-US" dirty="0" smtClean="0"/>
              <a:t>.</a:t>
            </a:r>
          </a:p>
          <a:p>
            <a:pPr>
              <a:buNone/>
            </a:pPr>
            <a:endParaRPr lang="en-US" sz="1806" dirty="0" smtClean="0"/>
          </a:p>
          <a:p>
            <a:pPr>
              <a:buNone/>
            </a:pPr>
            <a:endParaRPr lang="en-US" sz="1806" dirty="0" smtClean="0"/>
          </a:p>
          <a:p>
            <a:pPr>
              <a:buNone/>
            </a:pPr>
            <a:r>
              <a:rPr lang="en-US" sz="1806" dirty="0" smtClean="0"/>
              <a:t>	Source: </a:t>
            </a:r>
            <a:r>
              <a:rPr lang="en-US" sz="1806" dirty="0" err="1" smtClean="0"/>
              <a:t>NYTimes</a:t>
            </a:r>
            <a:r>
              <a:rPr lang="en-US" sz="1806" dirty="0" smtClean="0"/>
              <a:t>, 5/26/09</a:t>
            </a:r>
          </a:p>
          <a:p>
            <a:endParaRPr lang="en-US" dirty="0"/>
          </a:p>
        </p:txBody>
      </p:sp>
      <p:pic>
        <p:nvPicPr>
          <p:cNvPr id="22530" name="Picture 2"/>
          <p:cNvPicPr>
            <a:picLocks noChangeAspect="1" noChangeArrowheads="1"/>
          </p:cNvPicPr>
          <p:nvPr/>
        </p:nvPicPr>
        <p:blipFill>
          <a:blip r:embed="rId4"/>
          <a:srcRect/>
          <a:stretch>
            <a:fillRect/>
          </a:stretch>
        </p:blipFill>
        <p:spPr bwMode="auto">
          <a:xfrm>
            <a:off x="-3279" y="3655733"/>
            <a:ext cx="2289279" cy="323074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Fill in the table with info from the article:</a:t>
            </a:r>
            <a:endParaRPr lang="en-US" sz="3600" dirty="0"/>
          </a:p>
        </p:txBody>
      </p:sp>
      <p:pic>
        <p:nvPicPr>
          <p:cNvPr id="4" name="Picture 3"/>
          <p:cNvPicPr>
            <a:picLocks noChangeAspect="1"/>
          </p:cNvPicPr>
          <p:nvPr/>
        </p:nvPicPr>
        <p:blipFill>
          <a:blip r:embed="rId3"/>
          <a:stretch>
            <a:fillRect/>
          </a:stretch>
        </p:blipFill>
        <p:spPr>
          <a:xfrm>
            <a:off x="2514600" y="1981200"/>
            <a:ext cx="6431096" cy="2854444"/>
          </a:xfrm>
          <a:prstGeom prst="rect">
            <a:avLst/>
          </a:prstGeom>
        </p:spPr>
      </p:pic>
      <p:pic>
        <p:nvPicPr>
          <p:cNvPr id="5" name="Picture 2"/>
          <p:cNvPicPr>
            <a:picLocks noChangeAspect="1" noChangeArrowheads="1"/>
          </p:cNvPicPr>
          <p:nvPr/>
        </p:nvPicPr>
        <p:blipFill>
          <a:blip r:embed="rId4"/>
          <a:srcRect/>
          <a:stretch>
            <a:fillRect/>
          </a:stretch>
        </p:blipFill>
        <p:spPr bwMode="auto">
          <a:xfrm>
            <a:off x="-3279" y="3655733"/>
            <a:ext cx="2289279" cy="323074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Excellent Questions are </a:t>
            </a:r>
            <a:r>
              <a:rPr lang="en-US" b="1" dirty="0" smtClean="0">
                <a:solidFill>
                  <a:srgbClr val="0000FF"/>
                </a:solidFill>
              </a:rPr>
              <a:t>RELEVENT</a:t>
            </a:r>
            <a:endParaRPr lang="en-US" b="1" dirty="0">
              <a:solidFill>
                <a:srgbClr val="0000FF"/>
              </a:solidFill>
            </a:endParaRPr>
          </a:p>
        </p:txBody>
      </p:sp>
      <p:sp>
        <p:nvSpPr>
          <p:cNvPr id="3" name="Content Placeholder 2"/>
          <p:cNvSpPr>
            <a:spLocks noGrp="1"/>
          </p:cNvSpPr>
          <p:nvPr>
            <p:ph sz="quarter" idx="1"/>
          </p:nvPr>
        </p:nvSpPr>
        <p:spPr>
          <a:xfrm>
            <a:off x="1981200" y="1600200"/>
            <a:ext cx="6784848" cy="4495800"/>
          </a:xfrm>
        </p:spPr>
        <p:txBody>
          <a:bodyPr>
            <a:normAutofit/>
          </a:bodyPr>
          <a:lstStyle/>
          <a:p>
            <a:pPr>
              <a:buNone/>
            </a:pPr>
            <a:endParaRPr lang="en-US" dirty="0" smtClean="0"/>
          </a:p>
          <a:p>
            <a:r>
              <a:rPr lang="en-US" dirty="0" smtClean="0"/>
              <a:t>Write </a:t>
            </a:r>
            <a:r>
              <a:rPr lang="en-US" dirty="0" smtClean="0"/>
              <a:t>3 questions that you would ask to “find something that is not already there.”</a:t>
            </a:r>
            <a:endParaRPr lang="en-US" dirty="0" smtClean="0"/>
          </a:p>
          <a:p>
            <a:r>
              <a:rPr lang="en-US" dirty="0" smtClean="0"/>
              <a:t>Share your questions in a small </a:t>
            </a:r>
            <a:r>
              <a:rPr lang="en-US" dirty="0" smtClean="0"/>
              <a:t>group.</a:t>
            </a:r>
          </a:p>
          <a:p>
            <a:r>
              <a:rPr lang="en-US" dirty="0" smtClean="0"/>
              <a:t>Vote </a:t>
            </a:r>
            <a:r>
              <a:rPr lang="en-US" dirty="0" smtClean="0"/>
              <a:t>on the question that seems most </a:t>
            </a:r>
            <a:r>
              <a:rPr lang="en-US" u="sng" dirty="0" smtClean="0"/>
              <a:t>relevant</a:t>
            </a:r>
            <a:r>
              <a:rPr lang="en-US" dirty="0" smtClean="0"/>
              <a:t> for each </a:t>
            </a:r>
            <a:r>
              <a:rPr lang="en-US" dirty="0" smtClean="0"/>
              <a:t>person.</a:t>
            </a:r>
          </a:p>
          <a:p>
            <a:r>
              <a:rPr lang="en-US" dirty="0" smtClean="0"/>
              <a:t>Extra time?  …Discuss </a:t>
            </a:r>
            <a:r>
              <a:rPr lang="en-US" dirty="0" smtClean="0"/>
              <a:t>what </a:t>
            </a:r>
            <a:r>
              <a:rPr lang="en-US" i="1" dirty="0" smtClean="0"/>
              <a:t>other</a:t>
            </a:r>
            <a:r>
              <a:rPr lang="en-US" dirty="0" smtClean="0"/>
              <a:t> qualities make questions </a:t>
            </a:r>
            <a:r>
              <a:rPr lang="en-US" dirty="0" smtClean="0"/>
              <a:t>excellent</a:t>
            </a:r>
            <a:r>
              <a:rPr lang="en-US" dirty="0" smtClean="0"/>
              <a:t>.</a:t>
            </a:r>
            <a:r>
              <a:rPr lang="en-US" dirty="0" smtClean="0"/>
              <a:t> </a:t>
            </a:r>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pic>
        <p:nvPicPr>
          <p:cNvPr id="6" name="Picture 2"/>
          <p:cNvPicPr>
            <a:picLocks noChangeAspect="1" noChangeArrowheads="1"/>
          </p:cNvPicPr>
          <p:nvPr/>
        </p:nvPicPr>
        <p:blipFill>
          <a:blip r:embed="rId4"/>
          <a:srcRect/>
          <a:stretch>
            <a:fillRect/>
          </a:stretch>
        </p:blipFill>
        <p:spPr bwMode="auto">
          <a:xfrm>
            <a:off x="-3279" y="3962400"/>
            <a:ext cx="2071977" cy="292407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Excellent Questions are </a:t>
            </a:r>
            <a:r>
              <a:rPr lang="en-US" b="1" dirty="0" smtClean="0">
                <a:solidFill>
                  <a:srgbClr val="660066"/>
                </a:solidFill>
              </a:rPr>
              <a:t>RIGOROUS</a:t>
            </a:r>
            <a:endParaRPr lang="en-US" b="1" dirty="0">
              <a:solidFill>
                <a:srgbClr val="660066"/>
              </a:solidFill>
            </a:endParaRPr>
          </a:p>
        </p:txBody>
      </p:sp>
      <p:sp>
        <p:nvSpPr>
          <p:cNvPr id="3" name="Content Placeholder 2"/>
          <p:cNvSpPr>
            <a:spLocks noGrp="1"/>
          </p:cNvSpPr>
          <p:nvPr>
            <p:ph sz="quarter" idx="1"/>
          </p:nvPr>
        </p:nvSpPr>
        <p:spPr>
          <a:xfrm>
            <a:off x="304800" y="1600200"/>
            <a:ext cx="8461248" cy="4495800"/>
          </a:xfrm>
        </p:spPr>
        <p:txBody>
          <a:bodyPr>
            <a:normAutofit/>
          </a:bodyPr>
          <a:lstStyle/>
          <a:p>
            <a:r>
              <a:rPr lang="en-US" dirty="0" smtClean="0"/>
              <a:t>Watch </a:t>
            </a:r>
            <a:r>
              <a:rPr lang="en-US" dirty="0" smtClean="0"/>
              <a:t>the TED Talk by Chris Anderson called: “Questions No One Knows the Answers To.</a:t>
            </a:r>
            <a:r>
              <a:rPr lang="en-US" dirty="0" smtClean="0"/>
              <a:t>” </a:t>
            </a:r>
            <a:endParaRPr lang="en-US" dirty="0" smtClean="0"/>
          </a:p>
          <a:p>
            <a:r>
              <a:rPr lang="en-US" dirty="0" smtClean="0"/>
              <a:t>As you watch, jot down the interesting questions you hear</a:t>
            </a:r>
          </a:p>
          <a:p>
            <a:pPr>
              <a:buNone/>
            </a:pPr>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Rectangle 6"/>
          <p:cNvSpPr/>
          <p:nvPr/>
        </p:nvSpPr>
        <p:spPr>
          <a:xfrm>
            <a:off x="25640" y="6433474"/>
            <a:ext cx="8305800" cy="369332"/>
          </a:xfrm>
          <a:prstGeom prst="rect">
            <a:avLst/>
          </a:prstGeom>
        </p:spPr>
        <p:txBody>
          <a:bodyPr wrap="square">
            <a:spAutoFit/>
          </a:bodyPr>
          <a:lstStyle/>
          <a:p>
            <a:r>
              <a:rPr lang="en-US" dirty="0" smtClean="0">
                <a:hlinkClick r:id="rId4"/>
              </a:rPr>
              <a:t>http://www.ted.com/talks/questions_no_one_knows_the_answers_to.html</a:t>
            </a:r>
            <a:endParaRPr lang="en-US" dirty="0"/>
          </a:p>
        </p:txBody>
      </p:sp>
      <p:pic>
        <p:nvPicPr>
          <p:cNvPr id="8" name="Picture 7"/>
          <p:cNvPicPr>
            <a:picLocks noChangeAspect="1"/>
          </p:cNvPicPr>
          <p:nvPr/>
        </p:nvPicPr>
        <p:blipFill>
          <a:blip r:embed="rId5"/>
          <a:stretch>
            <a:fillRect/>
          </a:stretch>
        </p:blipFill>
        <p:spPr>
          <a:xfrm>
            <a:off x="2009943" y="3354794"/>
            <a:ext cx="4763575" cy="3009651"/>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665</TotalTime>
  <Words>1380</Words>
  <Application>Microsoft Macintosh PowerPoint</Application>
  <PresentationFormat>On-screen Show (4:3)</PresentationFormat>
  <Paragraphs>107</Paragraphs>
  <Slides>14</Slides>
  <Notes>14</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Median</vt:lpstr>
      <vt:lpstr>Lesson 1.11: Asking questions</vt:lpstr>
      <vt:lpstr>Do Now: The Question</vt:lpstr>
      <vt:lpstr>Discuss</vt:lpstr>
      <vt:lpstr>Why Questions?</vt:lpstr>
      <vt:lpstr>3 Key Qualities of Excellent Questions</vt:lpstr>
      <vt:lpstr>Texting May Be Taking a Toll</vt:lpstr>
      <vt:lpstr>Fill in the table with info from the article:</vt:lpstr>
      <vt:lpstr>Excellent Questions are RELEVENT</vt:lpstr>
      <vt:lpstr>Excellent Questions are RIGOROUS</vt:lpstr>
      <vt:lpstr>What might a RIGOROUS question look like?</vt:lpstr>
      <vt:lpstr>Discuss:</vt:lpstr>
      <vt:lpstr>Slip or Trip?</vt:lpstr>
      <vt:lpstr>Excellent Questions are PROBATIVE</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49</cp:revision>
  <dcterms:created xsi:type="dcterms:W3CDTF">2013-11-17T02:57:33Z</dcterms:created>
  <dcterms:modified xsi:type="dcterms:W3CDTF">2013-11-17T04:41:18Z</dcterms:modified>
</cp:coreProperties>
</file>